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atamaran" panose="020B0604020202020204" charset="0"/>
      <p:regular r:id="rId26"/>
      <p:bold r:id="rId27"/>
    </p:embeddedFont>
    <p:embeddedFont>
      <p:font typeface="Catamaran Medium" panose="020B0604020202020204" charset="0"/>
      <p:regular r:id="rId28"/>
      <p:bold r:id="rId29"/>
    </p:embeddedFont>
    <p:embeddedFont>
      <p:font typeface="Catamaran SemiBold" panose="020B0604020202020204" charset="0"/>
      <p:regular r:id="rId30"/>
      <p:bold r:id="rId31"/>
    </p:embeddedFont>
    <p:embeddedFont>
      <p:font typeface="Raleway Medium" pitchFamily="2" charset="0"/>
      <p:regular r:id="rId32"/>
      <p:bold r:id="rId33"/>
      <p:italic r:id="rId34"/>
      <p:boldItalic r:id="rId35"/>
    </p:embeddedFont>
    <p:embeddedFont>
      <p:font typeface="Russo One" panose="020B0604020202020204" charset="0"/>
      <p:regular r:id="rId36"/>
    </p:embeddedFont>
    <p:embeddedFont>
      <p:font typeface="Titillium Web" panose="00000500000000000000" pitchFamily="2" charset="0"/>
      <p:regular r:id="rId37"/>
      <p:bold r:id="rId38"/>
      <p:italic r:id="rId39"/>
      <p:boldItalic r:id="rId40"/>
    </p:embeddedFont>
    <p:embeddedFont>
      <p:font typeface="Unna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9AB5C1-8C48-40E5-9CCD-67AA0376C9EE}">
  <a:tblStyle styleId="{B69AB5C1-8C48-40E5-9CCD-67AA0376C9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1434886b7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11434886b7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bb3aec2e8f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bb3aec2e8f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-assigns each node with a score between -1 and 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-scores are updated by their neighbors as each node is dependent on each other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fairness is initialized to 1 for each node, assuming that all nodes are fair in the beginning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Since initially there are no incoming edges, goodness is initialized to 0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Fairness score update: how the nodes outgoing edge weights compare to the goodness of the target nodes. The target has a baseline quality score, then we assign fairness based on comparing the baseline to the score the rater gave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juxtaposes the ratings given by a node against the current goodness scores of the rated nodes by averaging the discrepancies. A smaller discrepancy means a higher fairness score, indicating that the node rates others in a way that aligns closely with the general consensus.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Goodness score update: calculates a new goodness score based on the fairness of the nodes providing incoming edges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weighted average of the incoming ratings, where the weights are the fairness scores of the raters. This means that ratings from fairer nodes have a greater impact on a node's goodness score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Top 5 Scores: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Goodness- score of one means that the node is commonly rated highly by others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Fairness- the rater’s score of others is consistent with the average goodness score of those it has rated. The low scores for this can be explained by a disagreement in the overall network and discrepancy between scores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2bc13cff76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2bc13cff76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ratings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bc2601289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2bc2601289f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 is 1 for all three categories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Nodes with 10 rating are mostly a target, not rating other nodes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ones that are lowly rated rate others that are lowly rated fairly high.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bb6ccaef4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bb6ccaef4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2bb6ccaef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2bb6ccaef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nodes that go from green to red but not the other way around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2bb6ccaef4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2bb6ccaef4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bc13cff76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2bc13cff76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nodes that go from green to red but not the other way around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2bc13cff76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2bc13cff76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bbbcfab645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bbbcfab645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1195880115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1195880115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118d0ada648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118d0ada648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195880115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195880115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Interaction decreases over time but still no fraudulent node is rating this 10.. Hence this is still legit node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195880115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195880115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11432e389cb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11432e389cb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Future work – detect good nodes(promote) and the bad nodes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11432e389cb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11432e389cb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1432e389c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1432e389c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Finance takes a centralized structure, where the federal government controls the center node, representing a bank or credit union, and each edge node is a person acting in accordance to their bank. Blockchain technology introduces decentralized finance, where nodes are organized in a distributed system. Each node interacts with one another without a central authority to govern transactions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Decentralized: 50% of the nodes can go down and the system will still function, attack resistant, collusion resistant- it is of better benefit to the miners to have a trusted network with proof of work rather than try to take over power so everyone has incentive to cooperate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18d0ada648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18d0ada648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Business Implications: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Market Integrity and Trust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Enhanced Trust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Fraud Detection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Investment and Trading Strategies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Informed decision making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Risk Management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Regulatory Compliance and Monitoring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Useful as a compliance tool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Useful for market analysis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Network Analysis and Optimization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Strategic networking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Optimization of transaction flows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Privacy and Security Concerns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Basic Privacy Issues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Security Risks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18d0ada648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118d0ada648_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S. Kumar, F. Spezzano, V.S. Subrahmanian, C. Faloutsos. Edge Weight Prediction in Weighted Signed Networks. IEEE International Conference on Data Mining (ICDM), 2016.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of nodes that are only targets: 1067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Count of nodes that are only source: 23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bc13cff76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bc13cff76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took a look at the nodes with high negative and high positive ratings to look deeper into the communities surrounding the extreme nodes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195880115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195880115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 is 1 for all four categories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Nodes with 10 rating are mostly a target, not rating other nodes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bc13cff76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2bc13cff76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ratings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11432e389c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11432e389c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freepik.com/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Mining Project Proposal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 flipH="1">
            <a:off x="4766517" y="-72583"/>
            <a:ext cx="4497070" cy="5216035"/>
            <a:chOff x="5082600" y="539500"/>
            <a:chExt cx="3437076" cy="3986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8;p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 txBox="1">
            <a:spLocks noGrp="1"/>
          </p:cNvSpPr>
          <p:nvPr>
            <p:ph type="title" hasCustomPrompt="1"/>
          </p:nvPr>
        </p:nvSpPr>
        <p:spPr>
          <a:xfrm>
            <a:off x="2046450" y="1714425"/>
            <a:ext cx="50511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11"/>
          <p:cNvSpPr txBox="1">
            <a:spLocks noGrp="1"/>
          </p:cNvSpPr>
          <p:nvPr>
            <p:ph type="body" idx="1"/>
          </p:nvPr>
        </p:nvSpPr>
        <p:spPr>
          <a:xfrm>
            <a:off x="2046450" y="3358450"/>
            <a:ext cx="5051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15" name="Google Shape;315;p11"/>
          <p:cNvGrpSpPr/>
          <p:nvPr/>
        </p:nvGrpSpPr>
        <p:grpSpPr>
          <a:xfrm flipH="1"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316" name="Google Shape;316;p1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1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1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1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11"/>
          <p:cNvGrpSpPr/>
          <p:nvPr/>
        </p:nvGrpSpPr>
        <p:grpSpPr>
          <a:xfrm rot="10800000">
            <a:off x="2323467" y="-1368946"/>
            <a:ext cx="4497070" cy="2884760"/>
            <a:chOff x="5880542" y="-2979471"/>
            <a:chExt cx="4497070" cy="2884760"/>
          </a:xfrm>
        </p:grpSpPr>
        <p:sp>
          <p:nvSpPr>
            <p:cNvPr id="321" name="Google Shape;321;p11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1"/>
          <p:cNvGrpSpPr/>
          <p:nvPr/>
        </p:nvGrpSpPr>
        <p:grpSpPr>
          <a:xfrm flipH="1">
            <a:off x="2323467" y="4042454"/>
            <a:ext cx="4497070" cy="2884760"/>
            <a:chOff x="5880542" y="-2979471"/>
            <a:chExt cx="4497070" cy="2884760"/>
          </a:xfrm>
        </p:grpSpPr>
        <p:sp>
          <p:nvSpPr>
            <p:cNvPr id="346" name="Google Shape;346;p11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"/>
          </p:nvPr>
        </p:nvSpPr>
        <p:spPr>
          <a:xfrm>
            <a:off x="713225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subTitle" idx="2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3" hasCustomPrompt="1"/>
          </p:nvPr>
        </p:nvSpPr>
        <p:spPr>
          <a:xfrm>
            <a:off x="770690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4"/>
          </p:nvPr>
        </p:nvSpPr>
        <p:spPr>
          <a:xfrm>
            <a:off x="713225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5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6" hasCustomPrompt="1"/>
          </p:nvPr>
        </p:nvSpPr>
        <p:spPr>
          <a:xfrm>
            <a:off x="770700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7"/>
          </p:nvPr>
        </p:nvSpPr>
        <p:spPr>
          <a:xfrm>
            <a:off x="6031375" y="1931128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8"/>
          </p:nvPr>
        </p:nvSpPr>
        <p:spPr>
          <a:xfrm>
            <a:off x="6031375" y="233958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9" hasCustomPrompt="1"/>
          </p:nvPr>
        </p:nvSpPr>
        <p:spPr>
          <a:xfrm>
            <a:off x="6081665" y="1355628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3"/>
          </p:nvPr>
        </p:nvSpPr>
        <p:spPr>
          <a:xfrm>
            <a:off x="6031375" y="3663575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14"/>
          </p:nvPr>
        </p:nvSpPr>
        <p:spPr>
          <a:xfrm>
            <a:off x="6031375" y="4072038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15" hasCustomPrompt="1"/>
          </p:nvPr>
        </p:nvSpPr>
        <p:spPr>
          <a:xfrm>
            <a:off x="6081675" y="3098700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>
            <a:spLocks noGrp="1"/>
          </p:cNvSpPr>
          <p:nvPr>
            <p:ph type="subTitle" idx="16"/>
          </p:nvPr>
        </p:nvSpPr>
        <p:spPr>
          <a:xfrm>
            <a:off x="3372300" y="1932209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17"/>
          </p:nvPr>
        </p:nvSpPr>
        <p:spPr>
          <a:xfrm>
            <a:off x="3372300" y="234047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title" idx="18" hasCustomPrompt="1"/>
          </p:nvPr>
        </p:nvSpPr>
        <p:spPr>
          <a:xfrm>
            <a:off x="3426177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19"/>
          </p:nvPr>
        </p:nvSpPr>
        <p:spPr>
          <a:xfrm>
            <a:off x="3372300" y="3664653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20"/>
          </p:nvPr>
        </p:nvSpPr>
        <p:spPr>
          <a:xfrm>
            <a:off x="3372300" y="4072925"/>
            <a:ext cx="2399400" cy="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21" hasCustomPrompt="1"/>
          </p:nvPr>
        </p:nvSpPr>
        <p:spPr>
          <a:xfrm>
            <a:off x="3426175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91" name="Google Shape;391;p13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392" name="Google Shape;392;p1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13"/>
          <p:cNvGrpSpPr/>
          <p:nvPr/>
        </p:nvGrpSpPr>
        <p:grpSpPr>
          <a:xfrm rot="5400000">
            <a:off x="6637372" y="-333519"/>
            <a:ext cx="3016501" cy="2314765"/>
            <a:chOff x="6661153" y="-78200"/>
            <a:chExt cx="3016501" cy="2314764"/>
          </a:xfrm>
        </p:grpSpPr>
        <p:sp>
          <p:nvSpPr>
            <p:cNvPr id="397" name="Google Shape;397;p13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4"/>
          <p:cNvSpPr txBox="1">
            <a:spLocks noGrp="1"/>
          </p:cNvSpPr>
          <p:nvPr>
            <p:ph type="title"/>
          </p:nvPr>
        </p:nvSpPr>
        <p:spPr>
          <a:xfrm>
            <a:off x="2804075" y="3545475"/>
            <a:ext cx="3556200" cy="44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9" name="Google Shape;419;p14"/>
          <p:cNvSpPr txBox="1">
            <a:spLocks noGrp="1"/>
          </p:cNvSpPr>
          <p:nvPr>
            <p:ph type="subTitle" idx="1"/>
          </p:nvPr>
        </p:nvSpPr>
        <p:spPr>
          <a:xfrm>
            <a:off x="2545650" y="2204425"/>
            <a:ext cx="4052700" cy="120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grpSp>
        <p:nvGrpSpPr>
          <p:cNvPr id="420" name="Google Shape;420;p14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421" name="Google Shape;421;p14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4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4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4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14"/>
          <p:cNvGrpSpPr/>
          <p:nvPr/>
        </p:nvGrpSpPr>
        <p:grpSpPr>
          <a:xfrm rot="5400000" flipH="1">
            <a:off x="-1639533" y="917654"/>
            <a:ext cx="4497070" cy="2884760"/>
            <a:chOff x="5880542" y="-2979471"/>
            <a:chExt cx="4497070" cy="2884760"/>
          </a:xfrm>
        </p:grpSpPr>
        <p:sp>
          <p:nvSpPr>
            <p:cNvPr id="426" name="Google Shape;426;p1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4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451" name="Google Shape;451;p1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15"/>
          <p:cNvGrpSpPr/>
          <p:nvPr/>
        </p:nvGrpSpPr>
        <p:grpSpPr>
          <a:xfrm>
            <a:off x="5283167" y="42704"/>
            <a:ext cx="4497070" cy="5216035"/>
            <a:chOff x="5082600" y="539500"/>
            <a:chExt cx="3437076" cy="3986575"/>
          </a:xfrm>
        </p:grpSpPr>
        <p:grpSp>
          <p:nvGrpSpPr>
            <p:cNvPr id="477" name="Google Shape;477;p15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478" name="Google Shape;478;p15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479" name="Google Shape;479;p15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5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5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5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5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5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5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5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5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5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5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5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5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5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5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5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5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5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5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5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5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5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5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5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5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5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5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15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1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5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5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5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5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5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5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5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5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5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5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1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15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15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1" name="Google Shape;521;p15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22" name="Google Shape;522;p1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15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1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5" name="Google Shape;525;p15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15"/>
          <p:cNvSpPr txBox="1">
            <a:spLocks noGrp="1"/>
          </p:cNvSpPr>
          <p:nvPr>
            <p:ph type="title"/>
          </p:nvPr>
        </p:nvSpPr>
        <p:spPr>
          <a:xfrm>
            <a:off x="713225" y="1422825"/>
            <a:ext cx="4617600" cy="14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27" name="Google Shape;527;p15"/>
          <p:cNvSpPr txBox="1">
            <a:spLocks noGrp="1"/>
          </p:cNvSpPr>
          <p:nvPr>
            <p:ph type="subTitle" idx="1"/>
          </p:nvPr>
        </p:nvSpPr>
        <p:spPr>
          <a:xfrm>
            <a:off x="995975" y="2807850"/>
            <a:ext cx="40194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8" name="Google Shape;528;p15"/>
          <p:cNvSpPr txBox="1">
            <a:spLocks noGrp="1"/>
          </p:cNvSpPr>
          <p:nvPr>
            <p:ph type="title" idx="2" hasCustomPrompt="1"/>
          </p:nvPr>
        </p:nvSpPr>
        <p:spPr>
          <a:xfrm>
            <a:off x="543252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29" name="Google Shape;529;p15"/>
          <p:cNvGrpSpPr/>
          <p:nvPr/>
        </p:nvGrpSpPr>
        <p:grpSpPr>
          <a:xfrm rot="10800000"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530" name="Google Shape;530;p15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5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15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15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6"/>
          <p:cNvSpPr txBox="1">
            <a:spLocks noGrp="1"/>
          </p:cNvSpPr>
          <p:nvPr>
            <p:ph type="title" hasCustomPrompt="1"/>
          </p:nvPr>
        </p:nvSpPr>
        <p:spPr>
          <a:xfrm>
            <a:off x="713163" y="126242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36" name="Google Shape;536;p16"/>
          <p:cNvSpPr txBox="1">
            <a:spLocks noGrp="1"/>
          </p:cNvSpPr>
          <p:nvPr>
            <p:ph type="subTitle" idx="1"/>
          </p:nvPr>
        </p:nvSpPr>
        <p:spPr>
          <a:xfrm>
            <a:off x="835763" y="2014250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7" name="Google Shape;537;p16"/>
          <p:cNvSpPr txBox="1">
            <a:spLocks noGrp="1"/>
          </p:cNvSpPr>
          <p:nvPr>
            <p:ph type="title" idx="2" hasCustomPrompt="1"/>
          </p:nvPr>
        </p:nvSpPr>
        <p:spPr>
          <a:xfrm>
            <a:off x="713163" y="2751881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38" name="Google Shape;538;p16"/>
          <p:cNvSpPr txBox="1">
            <a:spLocks noGrp="1"/>
          </p:cNvSpPr>
          <p:nvPr>
            <p:ph type="subTitle" idx="3"/>
          </p:nvPr>
        </p:nvSpPr>
        <p:spPr>
          <a:xfrm>
            <a:off x="835763" y="3503676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 idx="4" hasCustomPrompt="1"/>
          </p:nvPr>
        </p:nvSpPr>
        <p:spPr>
          <a:xfrm>
            <a:off x="4571938" y="126242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40" name="Google Shape;540;p16"/>
          <p:cNvSpPr txBox="1">
            <a:spLocks noGrp="1"/>
          </p:cNvSpPr>
          <p:nvPr>
            <p:ph type="subTitle" idx="5"/>
          </p:nvPr>
        </p:nvSpPr>
        <p:spPr>
          <a:xfrm>
            <a:off x="4878238" y="2014275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1" name="Google Shape;541;p16"/>
          <p:cNvSpPr txBox="1">
            <a:spLocks noGrp="1"/>
          </p:cNvSpPr>
          <p:nvPr>
            <p:ph type="title" idx="6" hasCustomPrompt="1"/>
          </p:nvPr>
        </p:nvSpPr>
        <p:spPr>
          <a:xfrm>
            <a:off x="4571938" y="275187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42" name="Google Shape;542;p16"/>
          <p:cNvSpPr txBox="1">
            <a:spLocks noGrp="1"/>
          </p:cNvSpPr>
          <p:nvPr>
            <p:ph type="subTitle" idx="7"/>
          </p:nvPr>
        </p:nvSpPr>
        <p:spPr>
          <a:xfrm>
            <a:off x="4878238" y="3503675"/>
            <a:ext cx="33915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43" name="Google Shape;543;p16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544" name="Google Shape;544;p1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1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1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1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16"/>
          <p:cNvGrpSpPr/>
          <p:nvPr/>
        </p:nvGrpSpPr>
        <p:grpSpPr>
          <a:xfrm rot="10800000" flipH="1">
            <a:off x="2323467" y="-1622346"/>
            <a:ext cx="4497070" cy="2884760"/>
            <a:chOff x="5880542" y="-2979471"/>
            <a:chExt cx="4497070" cy="2884760"/>
          </a:xfrm>
        </p:grpSpPr>
        <p:sp>
          <p:nvSpPr>
            <p:cNvPr id="549" name="Google Shape;549;p16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"/>
          <p:cNvSpPr txBox="1">
            <a:spLocks noGrp="1"/>
          </p:cNvSpPr>
          <p:nvPr>
            <p:ph type="title"/>
          </p:nvPr>
        </p:nvSpPr>
        <p:spPr>
          <a:xfrm>
            <a:off x="713225" y="541863"/>
            <a:ext cx="401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18"/>
          <p:cNvGrpSpPr/>
          <p:nvPr/>
        </p:nvGrpSpPr>
        <p:grpSpPr>
          <a:xfrm rot="10800000"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578" name="Google Shape;578;p18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8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18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18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2" name="Google Shape;582;p18"/>
          <p:cNvGrpSpPr/>
          <p:nvPr/>
        </p:nvGrpSpPr>
        <p:grpSpPr>
          <a:xfrm rot="10800000" flipH="1">
            <a:off x="4164592" y="-1629471"/>
            <a:ext cx="4497070" cy="2884760"/>
            <a:chOff x="5880542" y="-2979471"/>
            <a:chExt cx="4497070" cy="2884760"/>
          </a:xfrm>
        </p:grpSpPr>
        <p:sp>
          <p:nvSpPr>
            <p:cNvPr id="583" name="Google Shape;583;p18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3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9" name="Google Shape;609;p19"/>
          <p:cNvGrpSpPr/>
          <p:nvPr/>
        </p:nvGrpSpPr>
        <p:grpSpPr>
          <a:xfrm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610" name="Google Shape;610;p19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19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9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19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" name="Google Shape;614;p19"/>
          <p:cNvGrpSpPr/>
          <p:nvPr/>
        </p:nvGrpSpPr>
        <p:grpSpPr>
          <a:xfrm rot="-5400000">
            <a:off x="4677642" y="-3209408"/>
            <a:ext cx="4497070" cy="5216035"/>
            <a:chOff x="5082600" y="539500"/>
            <a:chExt cx="3437076" cy="3986575"/>
          </a:xfrm>
        </p:grpSpPr>
        <p:grpSp>
          <p:nvGrpSpPr>
            <p:cNvPr id="615" name="Google Shape;615;p1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16" name="Google Shape;616;p1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17" name="Google Shape;617;p1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1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1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1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1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1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1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1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1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1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1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1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1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1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1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1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1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" name="Google Shape;659;p1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660" name="Google Shape;660;p1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3" name="Google Shape;663;p1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66" name="Google Shape;666;p20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667" name="Google Shape;667;p20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20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20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20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20"/>
          <p:cNvGrpSpPr/>
          <p:nvPr/>
        </p:nvGrpSpPr>
        <p:grpSpPr>
          <a:xfrm rot="5400000">
            <a:off x="6819013" y="-508298"/>
            <a:ext cx="2694018" cy="2314765"/>
            <a:chOff x="6661153" y="-78200"/>
            <a:chExt cx="2694018" cy="2314764"/>
          </a:xfrm>
        </p:grpSpPr>
        <p:sp>
          <p:nvSpPr>
            <p:cNvPr id="672" name="Google Shape;672;p2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109;p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0" name="Google Shape;110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" name="Google Shape;113;p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3"/>
          <p:cNvSpPr txBox="1">
            <a:spLocks noGrp="1"/>
          </p:cNvSpPr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4026475" y="3315125"/>
            <a:ext cx="4404300" cy="46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title" idx="2" hasCustomPrompt="1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1"/>
          <p:cNvSpPr txBox="1">
            <a:spLocks noGrp="1"/>
          </p:cNvSpPr>
          <p:nvPr>
            <p:ph type="title"/>
          </p:nvPr>
        </p:nvSpPr>
        <p:spPr>
          <a:xfrm>
            <a:off x="4557100" y="1369275"/>
            <a:ext cx="38412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21"/>
          <p:cNvSpPr txBox="1">
            <a:spLocks noGrp="1"/>
          </p:cNvSpPr>
          <p:nvPr>
            <p:ph type="subTitle" idx="1"/>
          </p:nvPr>
        </p:nvSpPr>
        <p:spPr>
          <a:xfrm>
            <a:off x="4589575" y="2113925"/>
            <a:ext cx="38412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693" name="Google Shape;693;p21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21"/>
          <p:cNvGrpSpPr/>
          <p:nvPr/>
        </p:nvGrpSpPr>
        <p:grpSpPr>
          <a:xfrm flipH="1">
            <a:off x="-1145355" y="-1208236"/>
            <a:ext cx="4899208" cy="5682464"/>
            <a:chOff x="5082600" y="539500"/>
            <a:chExt cx="3437076" cy="3986575"/>
          </a:xfrm>
        </p:grpSpPr>
        <p:grpSp>
          <p:nvGrpSpPr>
            <p:cNvPr id="699" name="Google Shape;699;p21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00" name="Google Shape;700;p21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01" name="Google Shape;701;p21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1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1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3" name="Google Shape;743;p21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44" name="Google Shape;744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47" name="Google Shape;747;p21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2"/>
          <p:cNvSpPr txBox="1">
            <a:spLocks noGrp="1"/>
          </p:cNvSpPr>
          <p:nvPr>
            <p:ph type="title"/>
          </p:nvPr>
        </p:nvSpPr>
        <p:spPr>
          <a:xfrm>
            <a:off x="786150" y="1315675"/>
            <a:ext cx="4345200" cy="14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750" name="Google Shape;750;p22"/>
          <p:cNvSpPr txBox="1">
            <a:spLocks noGrp="1"/>
          </p:cNvSpPr>
          <p:nvPr>
            <p:ph type="subTitle" idx="1"/>
          </p:nvPr>
        </p:nvSpPr>
        <p:spPr>
          <a:xfrm>
            <a:off x="1091250" y="2932425"/>
            <a:ext cx="3735000" cy="64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pic>
        <p:nvPicPr>
          <p:cNvPr id="751" name="Google Shape;751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273003" y="-1062330"/>
            <a:ext cx="3691099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1354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22"/>
          <p:cNvGrpSpPr/>
          <p:nvPr/>
        </p:nvGrpSpPr>
        <p:grpSpPr>
          <a:xfrm>
            <a:off x="4918917" y="-72583"/>
            <a:ext cx="4497070" cy="5216035"/>
            <a:chOff x="5082600" y="539500"/>
            <a:chExt cx="3437076" cy="3986575"/>
          </a:xfrm>
        </p:grpSpPr>
        <p:grpSp>
          <p:nvGrpSpPr>
            <p:cNvPr id="754" name="Google Shape;754;p2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55" name="Google Shape;755;p2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56" name="Google Shape;756;p2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2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2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2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2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2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2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2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2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2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2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2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2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2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2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2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2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2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2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2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2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2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2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2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2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2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2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2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2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2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2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2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2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2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2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2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2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2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8" name="Google Shape;798;p2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99" name="Google Shape;799;p2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2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2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02" name="Google Shape;802;p22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3"/>
          <p:cNvSpPr txBox="1">
            <a:spLocks noGrp="1"/>
          </p:cNvSpPr>
          <p:nvPr>
            <p:ph type="title"/>
          </p:nvPr>
        </p:nvSpPr>
        <p:spPr>
          <a:xfrm>
            <a:off x="4999950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3"/>
          <p:cNvSpPr txBox="1">
            <a:spLocks noGrp="1"/>
          </p:cNvSpPr>
          <p:nvPr>
            <p:ph type="subTitle" idx="1"/>
          </p:nvPr>
        </p:nvSpPr>
        <p:spPr>
          <a:xfrm>
            <a:off x="4999950" y="2514150"/>
            <a:ext cx="3041100" cy="10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6" name="Google Shape;806;p23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807" name="Google Shape;807;p2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2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2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1" name="Google Shape;811;p23"/>
          <p:cNvGrpSpPr/>
          <p:nvPr/>
        </p:nvGrpSpPr>
        <p:grpSpPr>
          <a:xfrm flipH="1">
            <a:off x="-296668" y="-1024971"/>
            <a:ext cx="5164894" cy="5990626"/>
            <a:chOff x="5082600" y="539500"/>
            <a:chExt cx="3437076" cy="3986575"/>
          </a:xfrm>
        </p:grpSpPr>
        <p:grpSp>
          <p:nvGrpSpPr>
            <p:cNvPr id="812" name="Google Shape;812;p2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813" name="Google Shape;813;p2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814" name="Google Shape;814;p2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2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" name="Google Shape;816;p2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2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2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2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2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2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822;p2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2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" name="Google Shape;824;p2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825;p2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2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2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2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2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2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2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2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2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2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2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2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2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2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2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2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2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2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2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" name="Google Shape;851;p2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" name="Google Shape;852;p2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3" name="Google Shape;853;p2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4" name="Google Shape;854;p2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5" name="Google Shape;855;p2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6" name="Google Shape;856;p2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857" name="Google Shape;857;p2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2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2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60" name="Google Shape;860;p23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24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64" name="Google Shape;864;p24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865" name="Google Shape;865;p24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24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24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24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9" name="Google Shape;869;p24"/>
          <p:cNvGrpSpPr/>
          <p:nvPr/>
        </p:nvGrpSpPr>
        <p:grpSpPr>
          <a:xfrm>
            <a:off x="6103967" y="1678954"/>
            <a:ext cx="4497070" cy="5216035"/>
            <a:chOff x="5082600" y="539500"/>
            <a:chExt cx="3437076" cy="3986575"/>
          </a:xfrm>
        </p:grpSpPr>
        <p:grpSp>
          <p:nvGrpSpPr>
            <p:cNvPr id="870" name="Google Shape;870;p2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871" name="Google Shape;871;p2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872" name="Google Shape;872;p2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2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2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2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2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2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2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2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5" name="Google Shape;885;p2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886;p2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7" name="Google Shape;887;p2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8" name="Google Shape;888;p2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9" name="Google Shape;889;p2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0" name="Google Shape;890;p2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1" name="Google Shape;891;p2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2" name="Google Shape;892;p2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3" name="Google Shape;893;p2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4" name="Google Shape;894;p2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5" name="Google Shape;895;p2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6" name="Google Shape;896;p2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0" name="Google Shape;900;p2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1" name="Google Shape;901;p2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2" name="Google Shape;902;p2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3" name="Google Shape;903;p2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4" name="Google Shape;904;p2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5" name="Google Shape;905;p2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6" name="Google Shape;906;p2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7" name="Google Shape;907;p2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8" name="Google Shape;908;p2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2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2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2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2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3" name="Google Shape;913;p2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14" name="Google Shape;914;p2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915" name="Google Shape;915;p2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6" name="Google Shape;916;p2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7" name="Google Shape;917;p2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18" name="Google Shape;918;p2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_1_1_1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5"/>
          <p:cNvSpPr txBox="1">
            <a:spLocks noGrp="1"/>
          </p:cNvSpPr>
          <p:nvPr>
            <p:ph type="title"/>
          </p:nvPr>
        </p:nvSpPr>
        <p:spPr>
          <a:xfrm flipH="1">
            <a:off x="1181275" y="1888400"/>
            <a:ext cx="304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25"/>
          <p:cNvSpPr txBox="1">
            <a:spLocks noGrp="1"/>
          </p:cNvSpPr>
          <p:nvPr>
            <p:ph type="subTitle" idx="1"/>
          </p:nvPr>
        </p:nvSpPr>
        <p:spPr>
          <a:xfrm flipH="1">
            <a:off x="1181325" y="2499450"/>
            <a:ext cx="30411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22" name="Google Shape;922;p25"/>
          <p:cNvGrpSpPr/>
          <p:nvPr/>
        </p:nvGrpSpPr>
        <p:grpSpPr>
          <a:xfrm rot="10800000"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923" name="Google Shape;923;p25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25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25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25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7" name="Google Shape;927;p25"/>
          <p:cNvGrpSpPr/>
          <p:nvPr/>
        </p:nvGrpSpPr>
        <p:grpSpPr>
          <a:xfrm>
            <a:off x="4303807" y="-1024971"/>
            <a:ext cx="5164894" cy="5990626"/>
            <a:chOff x="5082600" y="539500"/>
            <a:chExt cx="3437076" cy="3986575"/>
          </a:xfrm>
        </p:grpSpPr>
        <p:grpSp>
          <p:nvGrpSpPr>
            <p:cNvPr id="928" name="Google Shape;928;p25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929" name="Google Shape;929;p25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930" name="Google Shape;930;p25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25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932;p25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" name="Google Shape;933;p25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25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" name="Google Shape;935;p25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" name="Google Shape;936;p25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" name="Google Shape;937;p25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" name="Google Shape;938;p25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" name="Google Shape;939;p25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" name="Google Shape;940;p25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" name="Google Shape;941;p25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" name="Google Shape;942;p25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" name="Google Shape;943;p25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" name="Google Shape;944;p25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" name="Google Shape;945;p25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" name="Google Shape;946;p25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" name="Google Shape;947;p25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" name="Google Shape;948;p25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" name="Google Shape;949;p25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" name="Google Shape;950;p25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" name="Google Shape;951;p25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" name="Google Shape;952;p25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" name="Google Shape;953;p25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" name="Google Shape;954;p25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" name="Google Shape;955;p25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" name="Google Shape;956;p25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" name="Google Shape;957;p25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" name="Google Shape;958;p2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" name="Google Shape;959;p25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" name="Google Shape;960;p25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" name="Google Shape;961;p25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" name="Google Shape;962;p25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" name="Google Shape;963;p25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" name="Google Shape;964;p25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5" name="Google Shape;965;p25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6" name="Google Shape;966;p25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7" name="Google Shape;967;p25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8" name="Google Shape;968;p25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9" name="Google Shape;969;p2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0" name="Google Shape;970;p25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1" name="Google Shape;971;p25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72" name="Google Shape;972;p25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973" name="Google Shape;973;p2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4" name="Google Shape;974;p25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5" name="Google Shape;975;p2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76" name="Google Shape;976;p25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_1_1_1_1_1_2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6"/>
          <p:cNvSpPr txBox="1">
            <a:spLocks noGrp="1"/>
          </p:cNvSpPr>
          <p:nvPr>
            <p:ph type="title"/>
          </p:nvPr>
        </p:nvSpPr>
        <p:spPr>
          <a:xfrm>
            <a:off x="5021513" y="1719475"/>
            <a:ext cx="2422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6"/>
          <p:cNvSpPr txBox="1">
            <a:spLocks noGrp="1"/>
          </p:cNvSpPr>
          <p:nvPr>
            <p:ph type="subTitle" idx="1"/>
          </p:nvPr>
        </p:nvSpPr>
        <p:spPr>
          <a:xfrm>
            <a:off x="5021513" y="2352625"/>
            <a:ext cx="2422200" cy="13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0" name="Google Shape;980;p26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981" name="Google Shape;981;p2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2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26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5" name="Google Shape;985;p26"/>
          <p:cNvGrpSpPr/>
          <p:nvPr/>
        </p:nvGrpSpPr>
        <p:grpSpPr>
          <a:xfrm flipH="1">
            <a:off x="-1513168" y="-1453171"/>
            <a:ext cx="5164894" cy="5990626"/>
            <a:chOff x="5082600" y="539500"/>
            <a:chExt cx="3437076" cy="3986575"/>
          </a:xfrm>
        </p:grpSpPr>
        <p:grpSp>
          <p:nvGrpSpPr>
            <p:cNvPr id="986" name="Google Shape;986;p26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987" name="Google Shape;987;p26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988" name="Google Shape;988;p26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26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26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30" name="Google Shape;1030;p26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031" name="Google Shape;1031;p26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34" name="Google Shape;1034;p26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1_1_1_1_1_1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7"/>
          <p:cNvSpPr txBox="1">
            <a:spLocks noGrp="1"/>
          </p:cNvSpPr>
          <p:nvPr>
            <p:ph type="title"/>
          </p:nvPr>
        </p:nvSpPr>
        <p:spPr>
          <a:xfrm flipH="1">
            <a:off x="1201600" y="1027313"/>
            <a:ext cx="28455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7"/>
          <p:cNvSpPr txBox="1">
            <a:spLocks noGrp="1"/>
          </p:cNvSpPr>
          <p:nvPr>
            <p:ph type="subTitle" idx="1"/>
          </p:nvPr>
        </p:nvSpPr>
        <p:spPr>
          <a:xfrm flipH="1">
            <a:off x="1201600" y="2931387"/>
            <a:ext cx="2845500" cy="10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7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1039" name="Google Shape;1039;p27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27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27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1486606" flipH="1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27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2314483" flipH="1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3" name="Google Shape;1043;p27"/>
          <p:cNvGrpSpPr/>
          <p:nvPr/>
        </p:nvGrpSpPr>
        <p:grpSpPr>
          <a:xfrm flipH="1">
            <a:off x="-1984287" y="-1451294"/>
            <a:ext cx="3667703" cy="4254074"/>
            <a:chOff x="5082600" y="539500"/>
            <a:chExt cx="3437076" cy="3986575"/>
          </a:xfrm>
        </p:grpSpPr>
        <p:grpSp>
          <p:nvGrpSpPr>
            <p:cNvPr id="1044" name="Google Shape;1044;p27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045" name="Google Shape;1045;p27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046" name="Google Shape;1046;p27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7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27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27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27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27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27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27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27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27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27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27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27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27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27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27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27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27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27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27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27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27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27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27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7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7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7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7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7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7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7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7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7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7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7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7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7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7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7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7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88" name="Google Shape;1088;p27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089" name="Google Shape;1089;p2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0" name="Google Shape;1090;p27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1" name="Google Shape;1091;p2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92" name="Google Shape;1092;p27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_1_1_1_1_1_1_1_1"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28"/>
          <p:cNvSpPr txBox="1">
            <a:spLocks noGrp="1"/>
          </p:cNvSpPr>
          <p:nvPr>
            <p:ph type="subTitle" idx="1"/>
          </p:nvPr>
        </p:nvSpPr>
        <p:spPr>
          <a:xfrm>
            <a:off x="713225" y="1297400"/>
            <a:ext cx="3973200" cy="3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5" name="Google Shape;1095;p2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28"/>
          <p:cNvSpPr txBox="1">
            <a:spLocks noGrp="1"/>
          </p:cNvSpPr>
          <p:nvPr>
            <p:ph type="subTitle" idx="2"/>
          </p:nvPr>
        </p:nvSpPr>
        <p:spPr>
          <a:xfrm>
            <a:off x="4686300" y="1297325"/>
            <a:ext cx="3783000" cy="3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97" name="Google Shape;1097;p28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098" name="Google Shape;1098;p28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28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28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28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2" name="Google Shape;1102;p28"/>
          <p:cNvGrpSpPr/>
          <p:nvPr/>
        </p:nvGrpSpPr>
        <p:grpSpPr>
          <a:xfrm rot="5400000">
            <a:off x="6498863" y="-582311"/>
            <a:ext cx="2694018" cy="2314765"/>
            <a:chOff x="6661153" y="-78200"/>
            <a:chExt cx="2694018" cy="2314764"/>
          </a:xfrm>
        </p:grpSpPr>
        <p:sp>
          <p:nvSpPr>
            <p:cNvPr id="1103" name="Google Shape;1103;p28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9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29"/>
          <p:cNvSpPr txBox="1">
            <a:spLocks noGrp="1"/>
          </p:cNvSpPr>
          <p:nvPr>
            <p:ph type="subTitle" idx="1"/>
          </p:nvPr>
        </p:nvSpPr>
        <p:spPr>
          <a:xfrm>
            <a:off x="713225" y="3552200"/>
            <a:ext cx="19053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24" name="Google Shape;1124;p29"/>
          <p:cNvSpPr txBox="1">
            <a:spLocks noGrp="1"/>
          </p:cNvSpPr>
          <p:nvPr>
            <p:ph type="subTitle" idx="2"/>
          </p:nvPr>
        </p:nvSpPr>
        <p:spPr>
          <a:xfrm>
            <a:off x="713225" y="3956750"/>
            <a:ext cx="19053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29"/>
          <p:cNvSpPr txBox="1">
            <a:spLocks noGrp="1"/>
          </p:cNvSpPr>
          <p:nvPr>
            <p:ph type="subTitle" idx="3"/>
          </p:nvPr>
        </p:nvSpPr>
        <p:spPr>
          <a:xfrm>
            <a:off x="6525475" y="3552200"/>
            <a:ext cx="19053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26" name="Google Shape;1126;p29"/>
          <p:cNvSpPr txBox="1">
            <a:spLocks noGrp="1"/>
          </p:cNvSpPr>
          <p:nvPr>
            <p:ph type="subTitle" idx="4"/>
          </p:nvPr>
        </p:nvSpPr>
        <p:spPr>
          <a:xfrm>
            <a:off x="6525475" y="3960675"/>
            <a:ext cx="19053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9"/>
          <p:cNvSpPr txBox="1">
            <a:spLocks noGrp="1"/>
          </p:cNvSpPr>
          <p:nvPr>
            <p:ph type="subTitle" idx="5"/>
          </p:nvPr>
        </p:nvSpPr>
        <p:spPr>
          <a:xfrm>
            <a:off x="3619338" y="3552200"/>
            <a:ext cx="19053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28" name="Google Shape;1128;p29"/>
          <p:cNvSpPr txBox="1">
            <a:spLocks noGrp="1"/>
          </p:cNvSpPr>
          <p:nvPr>
            <p:ph type="subTitle" idx="6"/>
          </p:nvPr>
        </p:nvSpPr>
        <p:spPr>
          <a:xfrm>
            <a:off x="3619350" y="3956750"/>
            <a:ext cx="1905300" cy="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9" name="Google Shape;1129;p2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74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" name="Google Shape;1130;p29"/>
          <p:cNvGrpSpPr/>
          <p:nvPr/>
        </p:nvGrpSpPr>
        <p:grpSpPr>
          <a:xfrm rot="-5400000" flipH="1">
            <a:off x="3978842" y="-1695021"/>
            <a:ext cx="4497070" cy="5216035"/>
            <a:chOff x="5082600" y="539500"/>
            <a:chExt cx="3437076" cy="3986575"/>
          </a:xfrm>
        </p:grpSpPr>
        <p:grpSp>
          <p:nvGrpSpPr>
            <p:cNvPr id="1131" name="Google Shape;1131;p2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132" name="Google Shape;1132;p2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133" name="Google Shape;1133;p2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2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2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2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2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2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2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2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2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2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2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2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2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2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2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75" name="Google Shape;1175;p2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76" name="Google Shape;1176;p2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2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2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79" name="Google Shape;1179;p2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4_1_2"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1"/>
          <p:cNvSpPr txBox="1">
            <a:spLocks noGrp="1"/>
          </p:cNvSpPr>
          <p:nvPr>
            <p:ph type="subTitle" idx="1"/>
          </p:nvPr>
        </p:nvSpPr>
        <p:spPr>
          <a:xfrm>
            <a:off x="1040385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41" name="Google Shape;1241;p31"/>
          <p:cNvSpPr txBox="1">
            <a:spLocks noGrp="1"/>
          </p:cNvSpPr>
          <p:nvPr>
            <p:ph type="subTitle" idx="2"/>
          </p:nvPr>
        </p:nvSpPr>
        <p:spPr>
          <a:xfrm>
            <a:off x="1040385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31"/>
          <p:cNvSpPr txBox="1">
            <a:spLocks noGrp="1"/>
          </p:cNvSpPr>
          <p:nvPr>
            <p:ph type="subTitle" idx="3"/>
          </p:nvPr>
        </p:nvSpPr>
        <p:spPr>
          <a:xfrm>
            <a:off x="6351316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43" name="Google Shape;1243;p31"/>
          <p:cNvSpPr txBox="1">
            <a:spLocks noGrp="1"/>
          </p:cNvSpPr>
          <p:nvPr>
            <p:ph type="subTitle" idx="4"/>
          </p:nvPr>
        </p:nvSpPr>
        <p:spPr>
          <a:xfrm>
            <a:off x="6351316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31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5" name="Google Shape;1245;p31"/>
          <p:cNvSpPr txBox="1">
            <a:spLocks noGrp="1"/>
          </p:cNvSpPr>
          <p:nvPr>
            <p:ph type="subTitle" idx="5"/>
          </p:nvPr>
        </p:nvSpPr>
        <p:spPr>
          <a:xfrm>
            <a:off x="3695845" y="3466525"/>
            <a:ext cx="17523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46" name="Google Shape;1246;p31"/>
          <p:cNvSpPr txBox="1">
            <a:spLocks noGrp="1"/>
          </p:cNvSpPr>
          <p:nvPr>
            <p:ph type="subTitle" idx="6"/>
          </p:nvPr>
        </p:nvSpPr>
        <p:spPr>
          <a:xfrm>
            <a:off x="3695845" y="3914188"/>
            <a:ext cx="17523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31"/>
          <p:cNvSpPr txBox="1">
            <a:spLocks noGrp="1"/>
          </p:cNvSpPr>
          <p:nvPr>
            <p:ph type="title" idx="7" hasCustomPrompt="1"/>
          </p:nvPr>
        </p:nvSpPr>
        <p:spPr>
          <a:xfrm>
            <a:off x="1040374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8" name="Google Shape;1248;p31"/>
          <p:cNvSpPr txBox="1">
            <a:spLocks noGrp="1"/>
          </p:cNvSpPr>
          <p:nvPr>
            <p:ph type="title" idx="8" hasCustomPrompt="1"/>
          </p:nvPr>
        </p:nvSpPr>
        <p:spPr>
          <a:xfrm>
            <a:off x="6351326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9" name="Google Shape;1249;p31"/>
          <p:cNvSpPr txBox="1">
            <a:spLocks noGrp="1"/>
          </p:cNvSpPr>
          <p:nvPr>
            <p:ph type="title" idx="9" hasCustomPrompt="1"/>
          </p:nvPr>
        </p:nvSpPr>
        <p:spPr>
          <a:xfrm>
            <a:off x="3695846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250" name="Google Shape;1250;p31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251" name="Google Shape;1251;p3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3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3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31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5" name="Google Shape;1255;p31"/>
          <p:cNvGrpSpPr/>
          <p:nvPr/>
        </p:nvGrpSpPr>
        <p:grpSpPr>
          <a:xfrm rot="5400000" flipH="1">
            <a:off x="6559122" y="-561169"/>
            <a:ext cx="3016501" cy="2314765"/>
            <a:chOff x="6661153" y="-78200"/>
            <a:chExt cx="3016501" cy="2314764"/>
          </a:xfrm>
        </p:grpSpPr>
        <p:sp>
          <p:nvSpPr>
            <p:cNvPr id="1256" name="Google Shape;1256;p31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24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22" name="Google Shape;1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7132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4"/>
          <p:cNvGrpSpPr/>
          <p:nvPr/>
        </p:nvGrpSpPr>
        <p:grpSpPr>
          <a:xfrm rot="5400000">
            <a:off x="6819013" y="-508298"/>
            <a:ext cx="2694018" cy="2314765"/>
            <a:chOff x="6661153" y="-78200"/>
            <a:chExt cx="2694018" cy="2314764"/>
          </a:xfrm>
        </p:grpSpPr>
        <p:sp>
          <p:nvSpPr>
            <p:cNvPr id="124" name="Google Shape;124;p4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2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32"/>
          <p:cNvSpPr txBox="1">
            <a:spLocks noGrp="1"/>
          </p:cNvSpPr>
          <p:nvPr>
            <p:ph type="subTitle" idx="1"/>
          </p:nvPr>
        </p:nvSpPr>
        <p:spPr>
          <a:xfrm>
            <a:off x="2108763" y="1604675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79" name="Google Shape;1279;p32"/>
          <p:cNvSpPr txBox="1">
            <a:spLocks noGrp="1"/>
          </p:cNvSpPr>
          <p:nvPr>
            <p:ph type="subTitle" idx="2"/>
          </p:nvPr>
        </p:nvSpPr>
        <p:spPr>
          <a:xfrm>
            <a:off x="2108774" y="201315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0" name="Google Shape;1280;p32"/>
          <p:cNvSpPr txBox="1">
            <a:spLocks noGrp="1"/>
          </p:cNvSpPr>
          <p:nvPr>
            <p:ph type="subTitle" idx="3"/>
          </p:nvPr>
        </p:nvSpPr>
        <p:spPr>
          <a:xfrm>
            <a:off x="2108763" y="3126500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81" name="Google Shape;1281;p32"/>
          <p:cNvSpPr txBox="1">
            <a:spLocks noGrp="1"/>
          </p:cNvSpPr>
          <p:nvPr>
            <p:ph type="subTitle" idx="4"/>
          </p:nvPr>
        </p:nvSpPr>
        <p:spPr>
          <a:xfrm>
            <a:off x="2108774" y="353497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32"/>
          <p:cNvSpPr txBox="1">
            <a:spLocks noGrp="1"/>
          </p:cNvSpPr>
          <p:nvPr>
            <p:ph type="subTitle" idx="5"/>
          </p:nvPr>
        </p:nvSpPr>
        <p:spPr>
          <a:xfrm>
            <a:off x="5741913" y="1604675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83" name="Google Shape;1283;p32"/>
          <p:cNvSpPr txBox="1">
            <a:spLocks noGrp="1"/>
          </p:cNvSpPr>
          <p:nvPr>
            <p:ph type="subTitle" idx="6"/>
          </p:nvPr>
        </p:nvSpPr>
        <p:spPr>
          <a:xfrm>
            <a:off x="5741924" y="2013150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32"/>
          <p:cNvSpPr txBox="1">
            <a:spLocks noGrp="1"/>
          </p:cNvSpPr>
          <p:nvPr>
            <p:ph type="subTitle" idx="7"/>
          </p:nvPr>
        </p:nvSpPr>
        <p:spPr>
          <a:xfrm>
            <a:off x="5741913" y="3126500"/>
            <a:ext cx="2197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285" name="Google Shape;1285;p32"/>
          <p:cNvSpPr txBox="1">
            <a:spLocks noGrp="1"/>
          </p:cNvSpPr>
          <p:nvPr>
            <p:ph type="subTitle" idx="8"/>
          </p:nvPr>
        </p:nvSpPr>
        <p:spPr>
          <a:xfrm>
            <a:off x="5741924" y="3534975"/>
            <a:ext cx="2197500" cy="7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86" name="Google Shape;1286;p32"/>
          <p:cNvGrpSpPr/>
          <p:nvPr/>
        </p:nvGrpSpPr>
        <p:grpSpPr>
          <a:xfrm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287" name="Google Shape;1287;p32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32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32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32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1" name="Google Shape;1291;p32"/>
          <p:cNvGrpSpPr/>
          <p:nvPr/>
        </p:nvGrpSpPr>
        <p:grpSpPr>
          <a:xfrm rot="-5400000">
            <a:off x="7200867" y="917654"/>
            <a:ext cx="4497070" cy="2884760"/>
            <a:chOff x="5880542" y="-2979471"/>
            <a:chExt cx="4497070" cy="2884760"/>
          </a:xfrm>
        </p:grpSpPr>
        <p:sp>
          <p:nvSpPr>
            <p:cNvPr id="1292" name="Google Shape;1292;p32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33"/>
          <p:cNvSpPr txBox="1">
            <a:spLocks noGrp="1"/>
          </p:cNvSpPr>
          <p:nvPr>
            <p:ph type="subTitle" idx="1"/>
          </p:nvPr>
        </p:nvSpPr>
        <p:spPr>
          <a:xfrm>
            <a:off x="876150" y="1938038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19" name="Google Shape;1319;p33"/>
          <p:cNvSpPr txBox="1">
            <a:spLocks noGrp="1"/>
          </p:cNvSpPr>
          <p:nvPr>
            <p:ph type="subTitle" idx="2"/>
          </p:nvPr>
        </p:nvSpPr>
        <p:spPr>
          <a:xfrm>
            <a:off x="876125" y="2390238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33"/>
          <p:cNvSpPr txBox="1">
            <a:spLocks noGrp="1"/>
          </p:cNvSpPr>
          <p:nvPr>
            <p:ph type="subTitle" idx="3"/>
          </p:nvPr>
        </p:nvSpPr>
        <p:spPr>
          <a:xfrm>
            <a:off x="861700" y="3689000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21" name="Google Shape;1321;p33"/>
          <p:cNvSpPr txBox="1">
            <a:spLocks noGrp="1"/>
          </p:cNvSpPr>
          <p:nvPr>
            <p:ph type="subTitle" idx="4"/>
          </p:nvPr>
        </p:nvSpPr>
        <p:spPr>
          <a:xfrm>
            <a:off x="861675" y="4141200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33"/>
          <p:cNvSpPr txBox="1">
            <a:spLocks noGrp="1"/>
          </p:cNvSpPr>
          <p:nvPr>
            <p:ph type="subTitle" idx="5"/>
          </p:nvPr>
        </p:nvSpPr>
        <p:spPr>
          <a:xfrm>
            <a:off x="6163975" y="1938038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23" name="Google Shape;1323;p33"/>
          <p:cNvSpPr txBox="1">
            <a:spLocks noGrp="1"/>
          </p:cNvSpPr>
          <p:nvPr>
            <p:ph type="subTitle" idx="6"/>
          </p:nvPr>
        </p:nvSpPr>
        <p:spPr>
          <a:xfrm>
            <a:off x="6163950" y="2390238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4" name="Google Shape;1324;p33"/>
          <p:cNvSpPr txBox="1">
            <a:spLocks noGrp="1"/>
          </p:cNvSpPr>
          <p:nvPr>
            <p:ph type="subTitle" idx="7"/>
          </p:nvPr>
        </p:nvSpPr>
        <p:spPr>
          <a:xfrm>
            <a:off x="6149525" y="3689000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25" name="Google Shape;1325;p33"/>
          <p:cNvSpPr txBox="1">
            <a:spLocks noGrp="1"/>
          </p:cNvSpPr>
          <p:nvPr>
            <p:ph type="subTitle" idx="8"/>
          </p:nvPr>
        </p:nvSpPr>
        <p:spPr>
          <a:xfrm>
            <a:off x="6149500" y="4141200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33"/>
          <p:cNvSpPr txBox="1">
            <a:spLocks noGrp="1"/>
          </p:cNvSpPr>
          <p:nvPr>
            <p:ph type="subTitle" idx="9"/>
          </p:nvPr>
        </p:nvSpPr>
        <p:spPr>
          <a:xfrm>
            <a:off x="3506450" y="1938038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27" name="Google Shape;1327;p33"/>
          <p:cNvSpPr txBox="1">
            <a:spLocks noGrp="1"/>
          </p:cNvSpPr>
          <p:nvPr>
            <p:ph type="subTitle" idx="13"/>
          </p:nvPr>
        </p:nvSpPr>
        <p:spPr>
          <a:xfrm>
            <a:off x="3506425" y="2390238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33"/>
          <p:cNvSpPr txBox="1">
            <a:spLocks noGrp="1"/>
          </p:cNvSpPr>
          <p:nvPr>
            <p:ph type="subTitle" idx="14"/>
          </p:nvPr>
        </p:nvSpPr>
        <p:spPr>
          <a:xfrm>
            <a:off x="3492000" y="3689000"/>
            <a:ext cx="2160000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329" name="Google Shape;1329;p33"/>
          <p:cNvSpPr txBox="1">
            <a:spLocks noGrp="1"/>
          </p:cNvSpPr>
          <p:nvPr>
            <p:ph type="subTitle" idx="15"/>
          </p:nvPr>
        </p:nvSpPr>
        <p:spPr>
          <a:xfrm>
            <a:off x="3491975" y="4141200"/>
            <a:ext cx="2160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30" name="Google Shape;1330;p33"/>
          <p:cNvGrpSpPr/>
          <p:nvPr/>
        </p:nvGrpSpPr>
        <p:grpSpPr>
          <a:xfrm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331" name="Google Shape;1331;p3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3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3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3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5" name="Google Shape;1335;p33"/>
          <p:cNvGrpSpPr/>
          <p:nvPr/>
        </p:nvGrpSpPr>
        <p:grpSpPr>
          <a:xfrm rot="5400000">
            <a:off x="6798613" y="-494761"/>
            <a:ext cx="2694018" cy="2314765"/>
            <a:chOff x="6661153" y="-78200"/>
            <a:chExt cx="2694018" cy="2314764"/>
          </a:xfrm>
        </p:grpSpPr>
        <p:sp>
          <p:nvSpPr>
            <p:cNvPr id="1336" name="Google Shape;1336;p33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4" name="Google Shape;1354;p33"/>
          <p:cNvGrpSpPr/>
          <p:nvPr/>
        </p:nvGrpSpPr>
        <p:grpSpPr>
          <a:xfrm rot="5400000">
            <a:off x="8871542" y="747913"/>
            <a:ext cx="105228" cy="986872"/>
            <a:chOff x="8317850" y="751887"/>
            <a:chExt cx="105228" cy="986872"/>
          </a:xfrm>
        </p:grpSpPr>
        <p:sp>
          <p:nvSpPr>
            <p:cNvPr id="1355" name="Google Shape;1355;p3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4"/>
          <p:cNvSpPr txBox="1">
            <a:spLocks noGrp="1"/>
          </p:cNvSpPr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60" name="Google Shape;1360;p34"/>
          <p:cNvSpPr txBox="1">
            <a:spLocks noGrp="1"/>
          </p:cNvSpPr>
          <p:nvPr>
            <p:ph type="subTitle" idx="1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1" name="Google Shape;1361;p34"/>
          <p:cNvSpPr txBox="1">
            <a:spLocks noGrp="1"/>
          </p:cNvSpPr>
          <p:nvPr>
            <p:ph type="subTitle" idx="2"/>
          </p:nvPr>
        </p:nvSpPr>
        <p:spPr>
          <a:xfrm>
            <a:off x="4000800" y="4301550"/>
            <a:ext cx="38856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  <p:sp>
        <p:nvSpPr>
          <p:cNvPr id="1362" name="Google Shape;1362;p34"/>
          <p:cNvSpPr txBox="1"/>
          <p:nvPr/>
        </p:nvSpPr>
        <p:spPr>
          <a:xfrm>
            <a:off x="4000800" y="3588700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9525" tIns="129525" rIns="129525" bIns="1295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3" name="Google Shape;1363;p34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10800000" flipH="1">
            <a:off x="-204500" y="-3980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34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1365" name="Google Shape;1365;p3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366" name="Google Shape;1366;p3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367" name="Google Shape;1367;p3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3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3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3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3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3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3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3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3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3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3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3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3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3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3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3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3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3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3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3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3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3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410" name="Google Shape;1410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13" name="Google Shape;1413;p34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5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1416" name="Google Shape;1416;p35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1" name="Google Shape;1441;p36"/>
          <p:cNvGrpSpPr/>
          <p:nvPr/>
        </p:nvGrpSpPr>
        <p:grpSpPr>
          <a:xfrm rot="10800000" flipH="1">
            <a:off x="2323467" y="-1622346"/>
            <a:ext cx="4497070" cy="2884760"/>
            <a:chOff x="5880542" y="-2979471"/>
            <a:chExt cx="4497070" cy="2884760"/>
          </a:xfrm>
        </p:grpSpPr>
        <p:sp>
          <p:nvSpPr>
            <p:cNvPr id="1442" name="Google Shape;1442;p36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avLst/>
              <a:gdLst/>
              <a:ahLst/>
              <a:cxnLst/>
              <a:rect l="l" t="t" r="r" b="b"/>
              <a:pathLst>
                <a:path w="59668" h="31294" extrusionOk="0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avLst/>
              <a:gdLst/>
              <a:ahLst/>
              <a:cxnLst/>
              <a:rect l="l" t="t" r="r" b="b"/>
              <a:pathLst>
                <a:path w="41476" h="745" extrusionOk="0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avLst/>
              <a:gdLst/>
              <a:ahLst/>
              <a:cxnLst/>
              <a:rect l="l" t="t" r="r" b="b"/>
              <a:pathLst>
                <a:path w="53177" h="49903" extrusionOk="0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avLst/>
              <a:gdLst/>
              <a:ahLst/>
              <a:cxnLst/>
              <a:rect l="l" t="t" r="r" b="b"/>
              <a:pathLst>
                <a:path w="11315" h="60264" extrusionOk="0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avLst/>
              <a:gdLst/>
              <a:ahLst/>
              <a:cxnLst/>
              <a:rect l="l" t="t" r="r" b="b"/>
              <a:pathLst>
                <a:path w="78902" h="8249" extrusionOk="0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avLst/>
              <a:gdLst/>
              <a:ahLst/>
              <a:cxnLst/>
              <a:rect l="l" t="t" r="r" b="b"/>
              <a:pathLst>
                <a:path w="47669" h="745" extrusionOk="0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avLst/>
              <a:gdLst/>
              <a:ahLst/>
              <a:cxnLst/>
              <a:rect l="l" t="t" r="r" b="b"/>
              <a:pathLst>
                <a:path w="8933" h="68868" extrusionOk="0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avLst/>
              <a:gdLst/>
              <a:ahLst/>
              <a:cxnLst/>
              <a:rect l="l" t="t" r="r" b="b"/>
              <a:pathLst>
                <a:path w="746" h="24594" extrusionOk="0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avLst/>
              <a:gdLst/>
              <a:ahLst/>
              <a:cxnLst/>
              <a:rect l="l" t="t" r="r" b="b"/>
              <a:pathLst>
                <a:path w="36504" h="745" extrusionOk="0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avLst/>
              <a:gdLst/>
              <a:ahLst/>
              <a:cxnLst/>
              <a:rect l="l" t="t" r="r" b="b"/>
              <a:pathLst>
                <a:path w="746" h="15037" extrusionOk="0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avLst/>
              <a:gdLst/>
              <a:ahLst/>
              <a:cxnLst/>
              <a:rect l="l" t="t" r="r" b="b"/>
              <a:pathLst>
                <a:path w="3217" h="2473" extrusionOk="0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avLst/>
              <a:gdLst/>
              <a:ahLst/>
              <a:cxnLst/>
              <a:rect l="l" t="t" r="r" b="b"/>
              <a:pathLst>
                <a:path w="3187" h="2472" extrusionOk="0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avLst/>
              <a:gdLst/>
              <a:ahLst/>
              <a:cxnLst/>
              <a:rect l="l" t="t" r="r" b="b"/>
              <a:pathLst>
                <a:path w="3186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713225" y="2247288"/>
            <a:ext cx="2138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2"/>
          </p:nvPr>
        </p:nvSpPr>
        <p:spPr>
          <a:xfrm>
            <a:off x="713225" y="2655763"/>
            <a:ext cx="2138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3"/>
          </p:nvPr>
        </p:nvSpPr>
        <p:spPr>
          <a:xfrm>
            <a:off x="6292075" y="2247288"/>
            <a:ext cx="21387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4"/>
          </p:nvPr>
        </p:nvSpPr>
        <p:spPr>
          <a:xfrm>
            <a:off x="6292075" y="2655763"/>
            <a:ext cx="2138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7132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5"/>
          <p:cNvGrpSpPr/>
          <p:nvPr/>
        </p:nvGrpSpPr>
        <p:grpSpPr>
          <a:xfrm>
            <a:off x="7135372" y="-578582"/>
            <a:ext cx="3016501" cy="2314764"/>
            <a:chOff x="6661153" y="-78200"/>
            <a:chExt cx="3016501" cy="2314764"/>
          </a:xfrm>
        </p:grpSpPr>
        <p:sp>
          <p:nvSpPr>
            <p:cNvPr id="150" name="Google Shape;150;p5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avLst/>
              <a:gdLst/>
              <a:ahLst/>
              <a:cxnLst/>
              <a:rect l="l" t="t" r="r" b="b"/>
              <a:pathLst>
                <a:path w="37755" h="22570" extrusionOk="0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flipH="1">
              <a:off x="9572426" y="611335"/>
              <a:ext cx="105228" cy="81840"/>
            </a:xfrm>
            <a:custGeom>
              <a:avLst/>
              <a:gdLst/>
              <a:ahLst/>
              <a:cxnLst/>
              <a:rect l="l" t="t" r="r" b="b"/>
              <a:pathLst>
                <a:path w="3217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6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73" name="Google Shape;173;p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6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6"/>
          <p:cNvGrpSpPr/>
          <p:nvPr/>
        </p:nvGrpSpPr>
        <p:grpSpPr>
          <a:xfrm rot="5400000">
            <a:off x="6819013" y="-508298"/>
            <a:ext cx="2694018" cy="2314765"/>
            <a:chOff x="6661153" y="-78200"/>
            <a:chExt cx="2694018" cy="2314764"/>
          </a:xfrm>
        </p:grpSpPr>
        <p:sp>
          <p:nvSpPr>
            <p:cNvPr id="178" name="Google Shape;178;p6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avLst/>
              <a:gdLst/>
              <a:ahLst/>
              <a:cxnLst/>
              <a:rect l="l" t="t" r="r" b="b"/>
              <a:pathLst>
                <a:path w="745" h="54696" extrusionOk="0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avLst/>
              <a:gdLst/>
              <a:ahLst/>
              <a:cxnLst/>
              <a:rect l="l" t="t" r="r" b="b"/>
              <a:pathLst>
                <a:path w="745" h="62110" extrusionOk="0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flipH="1">
              <a:off x="8358260" y="826567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avLst/>
              <a:gdLst/>
              <a:ahLst/>
              <a:cxnLst/>
              <a:rect l="l" t="t" r="r" b="b"/>
              <a:pathLst>
                <a:path w="25844" h="12209" extrusionOk="0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flipH="1">
              <a:off x="8317858" y="751887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flipH="1">
              <a:off x="6661153" y="530468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flipH="1">
              <a:off x="6736728" y="221792"/>
              <a:ext cx="467491" cy="24369"/>
            </a:xfrm>
            <a:custGeom>
              <a:avLst/>
              <a:gdLst/>
              <a:ahLst/>
              <a:cxnLst/>
              <a:rect l="l" t="t" r="r" b="b"/>
              <a:pathLst>
                <a:path w="14292" h="745" extrusionOk="0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flipH="1">
              <a:off x="8908508" y="221792"/>
              <a:ext cx="365273" cy="24369"/>
            </a:xfrm>
            <a:custGeom>
              <a:avLst/>
              <a:gdLst/>
              <a:ahLst/>
              <a:cxnLst/>
              <a:rect l="l" t="t" r="r" b="b"/>
              <a:pathLst>
                <a:path w="11167" h="745" extrusionOk="0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flipH="1">
              <a:off x="6661153" y="19354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 flipH="1">
              <a:off x="7143804" y="193530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 flipH="1">
              <a:off x="8823497" y="193062"/>
              <a:ext cx="104247" cy="81840"/>
            </a:xfrm>
            <a:custGeom>
              <a:avLst/>
              <a:gdLst/>
              <a:ahLst/>
              <a:cxnLst/>
              <a:rect l="l" t="t" r="r" b="b"/>
              <a:pathLst>
                <a:path w="3187" h="2502" extrusionOk="0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 flipH="1">
              <a:off x="9249975" y="201312"/>
              <a:ext cx="105195" cy="81840"/>
            </a:xfrm>
            <a:custGeom>
              <a:avLst/>
              <a:gdLst/>
              <a:ahLst/>
              <a:cxnLst/>
              <a:rect l="l" t="t" r="r" b="b"/>
              <a:pathLst>
                <a:path w="3216" h="2502" extrusionOk="0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 flipH="1">
              <a:off x="7750048" y="650304"/>
              <a:ext cx="24402" cy="838586"/>
            </a:xfrm>
            <a:custGeom>
              <a:avLst/>
              <a:gdLst/>
              <a:ahLst/>
              <a:cxnLst/>
              <a:rect l="l" t="t" r="r" b="b"/>
              <a:pathLst>
                <a:path w="746" h="25637" extrusionOk="0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 flipH="1">
              <a:off x="7709646" y="575625"/>
              <a:ext cx="105195" cy="80859"/>
            </a:xfrm>
            <a:custGeom>
              <a:avLst/>
              <a:gdLst/>
              <a:ahLst/>
              <a:cxnLst/>
              <a:rect l="l" t="t" r="r" b="b"/>
              <a:pathLst>
                <a:path w="3216" h="2472" extrusionOk="0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>
            <a:spLocks noGrp="1"/>
          </p:cNvSpPr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body" idx="1"/>
          </p:nvPr>
        </p:nvSpPr>
        <p:spPr>
          <a:xfrm>
            <a:off x="4328225" y="2248888"/>
            <a:ext cx="37428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4378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 flipH="1">
            <a:off x="-1138230" y="-120961"/>
            <a:ext cx="4893120" cy="5660585"/>
            <a:chOff x="5086871" y="539500"/>
            <a:chExt cx="3432805" cy="3971225"/>
          </a:xfrm>
        </p:grpSpPr>
        <p:grpSp>
          <p:nvGrpSpPr>
            <p:cNvPr id="201" name="Google Shape;201;p7"/>
            <p:cNvGrpSpPr/>
            <p:nvPr/>
          </p:nvGrpSpPr>
          <p:grpSpPr>
            <a:xfrm>
              <a:off x="5086871" y="539500"/>
              <a:ext cx="3432805" cy="3971225"/>
              <a:chOff x="2226996" y="1095600"/>
              <a:chExt cx="3432805" cy="397122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716571" y="2165974"/>
                <a:ext cx="1867907" cy="782350"/>
              </a:xfrm>
              <a:custGeom>
                <a:avLst/>
                <a:gdLst/>
                <a:ahLst/>
                <a:cxnLst/>
                <a:rect l="l" t="t" r="r" b="b"/>
                <a:pathLst>
                  <a:path w="59668" h="31294" extrusionOk="0">
                    <a:moveTo>
                      <a:pt x="39212" y="31293"/>
                    </a:moveTo>
                    <a:lnTo>
                      <a:pt x="0" y="31293"/>
                    </a:lnTo>
                    <a:lnTo>
                      <a:pt x="0" y="30549"/>
                    </a:lnTo>
                    <a:lnTo>
                      <a:pt x="38468" y="30549"/>
                    </a:lnTo>
                    <a:lnTo>
                      <a:pt x="38468" y="1"/>
                    </a:lnTo>
                    <a:lnTo>
                      <a:pt x="59667" y="1"/>
                    </a:lnTo>
                    <a:lnTo>
                      <a:pt x="59667" y="745"/>
                    </a:lnTo>
                    <a:lnTo>
                      <a:pt x="39212" y="745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5573740" y="2144262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4202260" y="3173095"/>
                <a:ext cx="1390483" cy="18627"/>
              </a:xfrm>
              <a:custGeom>
                <a:avLst/>
                <a:gdLst/>
                <a:ahLst/>
                <a:cxnLst/>
                <a:rect l="l" t="t" r="r" b="b"/>
                <a:pathLst>
                  <a:path w="41476" h="745" extrusionOk="0">
                    <a:moveTo>
                      <a:pt x="1" y="745"/>
                    </a:moveTo>
                    <a:lnTo>
                      <a:pt x="41476" y="745"/>
                    </a:lnTo>
                    <a:lnTo>
                      <a:pt x="4147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566174" y="1566774"/>
                <a:ext cx="1302704" cy="1247575"/>
              </a:xfrm>
              <a:custGeom>
                <a:avLst/>
                <a:gdLst/>
                <a:ahLst/>
                <a:cxnLst/>
                <a:rect l="l" t="t" r="r" b="b"/>
                <a:pathLst>
                  <a:path w="53177" h="49903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29388" y="745"/>
                    </a:lnTo>
                    <a:lnTo>
                      <a:pt x="29388" y="49902"/>
                    </a:lnTo>
                    <a:lnTo>
                      <a:pt x="53177" y="49902"/>
                    </a:lnTo>
                    <a:lnTo>
                      <a:pt x="53177" y="49158"/>
                    </a:lnTo>
                    <a:lnTo>
                      <a:pt x="30132" y="49158"/>
                    </a:lnTo>
                    <a:lnTo>
                      <a:pt x="30132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4065297" y="3051655"/>
                <a:ext cx="18627" cy="1829718"/>
              </a:xfrm>
              <a:custGeom>
                <a:avLst/>
                <a:gdLst/>
                <a:ahLst/>
                <a:cxnLst/>
                <a:rect l="l" t="t" r="r" b="b"/>
                <a:pathLst>
                  <a:path w="745" h="54696" extrusionOk="0">
                    <a:moveTo>
                      <a:pt x="0" y="54696"/>
                    </a:moveTo>
                    <a:lnTo>
                      <a:pt x="745" y="54696"/>
                    </a:lnTo>
                    <a:lnTo>
                      <a:pt x="7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898572" y="3263772"/>
                <a:ext cx="18627" cy="1803053"/>
              </a:xfrm>
              <a:custGeom>
                <a:avLst/>
                <a:gdLst/>
                <a:ahLst/>
                <a:cxnLst/>
                <a:rect l="l" t="t" r="r" b="b"/>
                <a:pathLst>
                  <a:path w="745" h="62110" extrusionOk="0">
                    <a:moveTo>
                      <a:pt x="0" y="62109"/>
                    </a:moveTo>
                    <a:lnTo>
                      <a:pt x="744" y="62109"/>
                    </a:lnTo>
                    <a:lnTo>
                      <a:pt x="74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4202250" y="3313025"/>
                <a:ext cx="1217800" cy="1383025"/>
              </a:xfrm>
              <a:custGeom>
                <a:avLst/>
                <a:gdLst/>
                <a:ahLst/>
                <a:cxnLst/>
                <a:rect l="l" t="t" r="r" b="b"/>
                <a:pathLst>
                  <a:path w="48712" h="55321" extrusionOk="0">
                    <a:moveTo>
                      <a:pt x="1" y="1"/>
                    </a:moveTo>
                    <a:lnTo>
                      <a:pt x="1" y="37457"/>
                    </a:lnTo>
                    <a:lnTo>
                      <a:pt x="47967" y="37457"/>
                    </a:lnTo>
                    <a:lnTo>
                      <a:pt x="47967" y="55321"/>
                    </a:lnTo>
                    <a:lnTo>
                      <a:pt x="48711" y="55321"/>
                    </a:lnTo>
                    <a:lnTo>
                      <a:pt x="48711" y="36712"/>
                    </a:lnTo>
                    <a:lnTo>
                      <a:pt x="745" y="36712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822225" y="3313025"/>
                <a:ext cx="943875" cy="564250"/>
              </a:xfrm>
              <a:custGeom>
                <a:avLst/>
                <a:gdLst/>
                <a:ahLst/>
                <a:cxnLst/>
                <a:rect l="l" t="t" r="r" b="b"/>
                <a:pathLst>
                  <a:path w="37755" h="22570" extrusionOk="0">
                    <a:moveTo>
                      <a:pt x="37010" y="1"/>
                    </a:moveTo>
                    <a:lnTo>
                      <a:pt x="37010" y="21825"/>
                    </a:lnTo>
                    <a:lnTo>
                      <a:pt x="1" y="21825"/>
                    </a:lnTo>
                    <a:lnTo>
                      <a:pt x="1" y="22570"/>
                    </a:lnTo>
                    <a:lnTo>
                      <a:pt x="37754" y="22570"/>
                    </a:lnTo>
                    <a:lnTo>
                      <a:pt x="37754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932800" y="1126125"/>
                <a:ext cx="282875" cy="1506600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60264" extrusionOk="0">
                    <a:moveTo>
                      <a:pt x="1" y="0"/>
                    </a:moveTo>
                    <a:lnTo>
                      <a:pt x="1" y="60263"/>
                    </a:lnTo>
                    <a:lnTo>
                      <a:pt x="11315" y="60263"/>
                    </a:lnTo>
                    <a:lnTo>
                      <a:pt x="11315" y="16734"/>
                    </a:lnTo>
                    <a:lnTo>
                      <a:pt x="10570" y="16734"/>
                    </a:lnTo>
                    <a:lnTo>
                      <a:pt x="10570" y="59519"/>
                    </a:lnTo>
                    <a:lnTo>
                      <a:pt x="745" y="59519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747450" y="4004525"/>
                <a:ext cx="18650" cy="640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5637" extrusionOk="0">
                    <a:moveTo>
                      <a:pt x="1" y="25636"/>
                    </a:moveTo>
                    <a:lnTo>
                      <a:pt x="745" y="25636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4359325" y="3514000"/>
                <a:ext cx="646100" cy="305225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2209" extrusionOk="0">
                    <a:moveTo>
                      <a:pt x="0" y="1"/>
                    </a:moveTo>
                    <a:lnTo>
                      <a:pt x="0" y="12208"/>
                    </a:lnTo>
                    <a:lnTo>
                      <a:pt x="25844" y="12208"/>
                    </a:lnTo>
                    <a:lnTo>
                      <a:pt x="25844" y="11464"/>
                    </a:lnTo>
                    <a:lnTo>
                      <a:pt x="745" y="11464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265150" y="2795700"/>
                <a:ext cx="1434044" cy="206225"/>
              </a:xfrm>
              <a:custGeom>
                <a:avLst/>
                <a:gdLst/>
                <a:ahLst/>
                <a:cxnLst/>
                <a:rect l="l" t="t" r="r" b="b"/>
                <a:pathLst>
                  <a:path w="78902" h="8249" extrusionOk="0">
                    <a:moveTo>
                      <a:pt x="1" y="1"/>
                    </a:moveTo>
                    <a:lnTo>
                      <a:pt x="1" y="745"/>
                    </a:lnTo>
                    <a:lnTo>
                      <a:pt x="43471" y="745"/>
                    </a:lnTo>
                    <a:lnTo>
                      <a:pt x="43471" y="8248"/>
                    </a:lnTo>
                    <a:lnTo>
                      <a:pt x="78902" y="8248"/>
                    </a:lnTo>
                    <a:lnTo>
                      <a:pt x="78902" y="7504"/>
                    </a:lnTo>
                    <a:lnTo>
                      <a:pt x="44215" y="7504"/>
                    </a:lnTo>
                    <a:lnTo>
                      <a:pt x="4421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4164300" y="1513925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903775" y="1095600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1" y="1"/>
                      <a:pt x="1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526725" y="15422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1" y="0"/>
                      <a:pt x="1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2226996" y="2771836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9" y="2502"/>
                    </a:moveTo>
                    <a:cubicBezTo>
                      <a:pt x="3217" y="250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502"/>
                      <a:pt x="160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2757698" y="3840025"/>
                <a:ext cx="804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3716561" y="4639906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716579" y="3947448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4034025" y="4848625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2"/>
                    </a:moveTo>
                    <a:cubicBezTo>
                      <a:pt x="3217" y="247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5371216" y="4691404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9" y="2472"/>
                    </a:moveTo>
                    <a:cubicBezTo>
                      <a:pt x="3187" y="2472"/>
                      <a:pt x="318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4982761" y="3778219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80126" y="3151513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566175" y="3254975"/>
                <a:ext cx="119172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47669" h="745" extrusionOk="0">
                    <a:moveTo>
                      <a:pt x="1" y="745"/>
                    </a:moveTo>
                    <a:lnTo>
                      <a:pt x="47669" y="745"/>
                    </a:lnTo>
                    <a:lnTo>
                      <a:pt x="476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4648125" y="3542300"/>
                <a:ext cx="3573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4292" h="745" extrusionOk="0">
                    <a:moveTo>
                      <a:pt x="1" y="745"/>
                    </a:moveTo>
                    <a:lnTo>
                      <a:pt x="14292" y="745"/>
                    </a:lnTo>
                    <a:lnTo>
                      <a:pt x="1429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4523081" y="1163343"/>
                <a:ext cx="223325" cy="1632344"/>
              </a:xfrm>
              <a:custGeom>
                <a:avLst/>
                <a:gdLst/>
                <a:ahLst/>
                <a:cxnLst/>
                <a:rect l="l" t="t" r="r" b="b"/>
                <a:pathLst>
                  <a:path w="8933" h="68868" extrusionOk="0">
                    <a:moveTo>
                      <a:pt x="8188" y="0"/>
                    </a:moveTo>
                    <a:lnTo>
                      <a:pt x="8188" y="25159"/>
                    </a:lnTo>
                    <a:lnTo>
                      <a:pt x="0" y="25159"/>
                    </a:lnTo>
                    <a:lnTo>
                      <a:pt x="0" y="68868"/>
                    </a:lnTo>
                    <a:lnTo>
                      <a:pt x="745" y="68868"/>
                    </a:lnTo>
                    <a:lnTo>
                      <a:pt x="745" y="25904"/>
                    </a:lnTo>
                    <a:lnTo>
                      <a:pt x="8933" y="25904"/>
                    </a:lnTo>
                    <a:lnTo>
                      <a:pt x="8933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066375" y="3542300"/>
                <a:ext cx="2791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45" extrusionOk="0">
                    <a:moveTo>
                      <a:pt x="1" y="745"/>
                    </a:moveTo>
                    <a:lnTo>
                      <a:pt x="11166" y="745"/>
                    </a:lnTo>
                    <a:lnTo>
                      <a:pt x="111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583700" y="1575725"/>
                <a:ext cx="18650" cy="614850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4594" extrusionOk="0">
                    <a:moveTo>
                      <a:pt x="1" y="24593"/>
                    </a:moveTo>
                    <a:lnTo>
                      <a:pt x="745" y="24593"/>
                    </a:lnTo>
                    <a:lnTo>
                      <a:pt x="74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064950" y="1507225"/>
                <a:ext cx="18650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746" h="15037" extrusionOk="0">
                    <a:moveTo>
                      <a:pt x="1" y="15037"/>
                    </a:moveTo>
                    <a:lnTo>
                      <a:pt x="745" y="15037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4695025" y="1132825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608" y="2472"/>
                    </a:moveTo>
                    <a:cubicBezTo>
                      <a:pt x="3186" y="2472"/>
                      <a:pt x="318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5034064" y="1879391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9" y="2471"/>
                    </a:moveTo>
                    <a:cubicBezTo>
                      <a:pt x="3216" y="2471"/>
                      <a:pt x="3216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1"/>
                      <a:pt x="1609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5034072" y="1452088"/>
                <a:ext cx="80425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3" extrusionOk="0">
                    <a:moveTo>
                      <a:pt x="1609" y="2472"/>
                    </a:moveTo>
                    <a:cubicBezTo>
                      <a:pt x="3216" y="2472"/>
                      <a:pt x="3216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4982761" y="3520713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4614625" y="3520700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9" y="2502"/>
                    </a:moveTo>
                    <a:cubicBezTo>
                      <a:pt x="3186" y="250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502"/>
                      <a:pt x="157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330849" y="3520342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3004169" y="3526648"/>
                <a:ext cx="804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502" extrusionOk="0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2530450" y="3238600"/>
                <a:ext cx="7967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472" extrusionOk="0">
                    <a:moveTo>
                      <a:pt x="1579" y="2472"/>
                    </a:moveTo>
                    <a:cubicBezTo>
                      <a:pt x="3186" y="2472"/>
                      <a:pt x="3186" y="0"/>
                      <a:pt x="1579" y="0"/>
                    </a:cubicBezTo>
                    <a:lnTo>
                      <a:pt x="1579" y="0"/>
                    </a:lnTo>
                    <a:cubicBezTo>
                      <a:pt x="1" y="0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3552074" y="2254195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555425" y="1542225"/>
                <a:ext cx="8040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2472" extrusionOk="0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551700" y="2185498"/>
                <a:ext cx="80425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2472" extrusionOk="0">
                    <a:moveTo>
                      <a:pt x="1608" y="2472"/>
                    </a:moveTo>
                    <a:cubicBezTo>
                      <a:pt x="3216" y="2472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3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>
              <a:off x="5410000" y="3637511"/>
              <a:ext cx="1017675" cy="63064"/>
              <a:chOff x="2617250" y="2254786"/>
              <a:chExt cx="1017675" cy="63064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36504" h="745" extrusionOk="0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7" h="2502" extrusionOk="0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2502" extrusionOk="0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713225" y="1434500"/>
            <a:ext cx="4045200" cy="9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subTitle" idx="1"/>
          </p:nvPr>
        </p:nvSpPr>
        <p:spPr>
          <a:xfrm>
            <a:off x="713225" y="2473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253" name="Google Shape;253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65300" y="-423575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9"/>
          <p:cNvGrpSpPr/>
          <p:nvPr/>
        </p:nvGrpSpPr>
        <p:grpSpPr>
          <a:xfrm flipH="1">
            <a:off x="4894282" y="-423571"/>
            <a:ext cx="5164894" cy="5990626"/>
            <a:chOff x="5082600" y="539500"/>
            <a:chExt cx="3437076" cy="3986575"/>
          </a:xfrm>
        </p:grpSpPr>
        <p:grpSp>
          <p:nvGrpSpPr>
            <p:cNvPr id="255" name="Google Shape;255;p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256" name="Google Shape;256;p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257" name="Google Shape;257;p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68" h="31294" extrusionOk="0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76" h="745" extrusionOk="0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77" h="49903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54696" extrusionOk="0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" h="62110" extrusionOk="0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12" h="55321" extrusionOk="0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55" h="22570" extrusionOk="0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5" h="60264" extrusionOk="0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5637" extrusionOk="0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44" h="12209" extrusionOk="0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02" h="8249" extrusionOk="0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69" h="745" extrusionOk="0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2" h="745" extrusionOk="0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33" h="68868" extrusionOk="0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" h="745" extrusionOk="0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24594" extrusionOk="0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" h="15037" extrusionOk="0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3" extrusionOk="0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502" extrusionOk="0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472" extrusionOk="0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6" h="2472" extrusionOk="0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7" h="2472" extrusionOk="0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300" name="Google Shape;300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04" h="745" extrusionOk="0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" h="2502" extrusionOk="0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6" h="2502" extrusionOk="0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03" name="Google Shape;303;p9"/>
            <p:cNvSpPr/>
            <p:nvPr/>
          </p:nvSpPr>
          <p:spPr>
            <a:xfrm>
              <a:off x="6728750" y="4464275"/>
              <a:ext cx="80425" cy="61800"/>
            </a:xfrm>
            <a:custGeom>
              <a:avLst/>
              <a:gdLst/>
              <a:ahLst/>
              <a:cxnLst/>
              <a:rect l="l" t="t" r="r" b="b"/>
              <a:pathLst>
                <a:path w="3217" h="2472" extrusionOk="0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/>
          <p:nvPr/>
        </p:nvSpPr>
        <p:spPr>
          <a:xfrm>
            <a:off x="-2546875" y="-2370225"/>
            <a:ext cx="6246300" cy="6246300"/>
          </a:xfrm>
          <a:prstGeom prst="ellipse">
            <a:avLst/>
          </a:prstGeom>
          <a:gradFill>
            <a:gsLst>
              <a:gs pos="0">
                <a:srgbClr val="184493"/>
              </a:gs>
              <a:gs pos="100000">
                <a:srgbClr val="001C4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0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2701500" cy="1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Russo One"/>
                <a:ea typeface="Russo One"/>
                <a:cs typeface="Russo One"/>
                <a:sym typeface="Russo One"/>
              </a:defRPr>
            </a:lvl1pPr>
          </a:lstStyle>
          <a:p>
            <a:endParaRPr/>
          </a:p>
        </p:txBody>
      </p:sp>
      <p:grpSp>
        <p:nvGrpSpPr>
          <p:cNvPr id="307" name="Google Shape;307;p10"/>
          <p:cNvGrpSpPr/>
          <p:nvPr/>
        </p:nvGrpSpPr>
        <p:grpSpPr>
          <a:xfrm flipH="1">
            <a:off x="-207475" y="-806262"/>
            <a:ext cx="9144823" cy="6841363"/>
            <a:chOff x="-193250" y="-516225"/>
            <a:chExt cx="9144823" cy="6841363"/>
          </a:xfrm>
        </p:grpSpPr>
        <p:pic>
          <p:nvPicPr>
            <p:cNvPr id="308" name="Google Shape;308;p10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0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0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10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7"/>
          <p:cNvSpPr/>
          <p:nvPr/>
        </p:nvSpPr>
        <p:spPr>
          <a:xfrm>
            <a:off x="749750" y="3676200"/>
            <a:ext cx="4229100" cy="725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37"/>
          <p:cNvSpPr txBox="1">
            <a:spLocks noGrp="1"/>
          </p:cNvSpPr>
          <p:nvPr>
            <p:ph type="subTitle" idx="1"/>
          </p:nvPr>
        </p:nvSpPr>
        <p:spPr>
          <a:xfrm>
            <a:off x="749750" y="3720900"/>
            <a:ext cx="42291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Trevor Allison, Cate Dombrowski, Amey Ghate, Sankalp Kulkarni, Rathil Madihalli</a:t>
            </a:r>
            <a:endParaRPr b="1"/>
          </a:p>
        </p:txBody>
      </p:sp>
      <p:sp>
        <p:nvSpPr>
          <p:cNvPr id="1472" name="Google Shape;1472;p37"/>
          <p:cNvSpPr txBox="1">
            <a:spLocks noGrp="1"/>
          </p:cNvSpPr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lt1"/>
                </a:solidFill>
              </a:rPr>
              <a:t>Bitcoin</a:t>
            </a:r>
            <a:r>
              <a:rPr lang="en" sz="6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 </a:t>
            </a:r>
            <a:r>
              <a:rPr lang="en" sz="6800">
                <a:solidFill>
                  <a:schemeClr val="lt1"/>
                </a:solidFill>
              </a:rPr>
              <a:t>Trading </a:t>
            </a:r>
            <a:r>
              <a:rPr lang="en" sz="2800">
                <a:solidFill>
                  <a:srgbClr val="4581EB"/>
                </a:solidFill>
              </a:rPr>
              <a:t>Which networks are trustworthy?</a:t>
            </a:r>
            <a:endParaRPr sz="4400">
              <a:solidFill>
                <a:srgbClr val="4581EB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473" name="Google Shape;1473;p37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5513600" y="901798"/>
            <a:ext cx="2591575" cy="33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4" name="Google Shape;1474;p37"/>
          <p:cNvCxnSpPr/>
          <p:nvPr/>
        </p:nvCxnSpPr>
        <p:spPr>
          <a:xfrm>
            <a:off x="2211250" y="3431750"/>
            <a:ext cx="164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5069550" y="1389063"/>
            <a:ext cx="26937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</a:t>
            </a:r>
            <a:endParaRPr sz="2800"/>
          </a:p>
        </p:txBody>
      </p:sp>
      <p:sp>
        <p:nvSpPr>
          <p:cNvPr id="1636" name="Google Shape;1636;p46"/>
          <p:cNvSpPr txBox="1"/>
          <p:nvPr/>
        </p:nvSpPr>
        <p:spPr>
          <a:xfrm>
            <a:off x="5251950" y="1382463"/>
            <a:ext cx="2296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Fairness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cxnSp>
        <p:nvCxnSpPr>
          <p:cNvPr id="1637" name="Google Shape;1637;p46"/>
          <p:cNvCxnSpPr/>
          <p:nvPr/>
        </p:nvCxnSpPr>
        <p:spPr>
          <a:xfrm rot="10800000" flipH="1">
            <a:off x="837600" y="1109800"/>
            <a:ext cx="1289400" cy="2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38" name="Google Shape;1638;p46"/>
          <p:cNvPicPr preferRelativeResize="0"/>
          <p:nvPr/>
        </p:nvPicPr>
        <p:blipFill rotWithShape="1">
          <a:blip r:embed="rId3">
            <a:alphaModFix/>
          </a:blip>
          <a:srcRect l="11094" r="11102"/>
          <a:stretch/>
        </p:blipFill>
        <p:spPr>
          <a:xfrm rot="-505566">
            <a:off x="7681538" y="97730"/>
            <a:ext cx="994273" cy="119361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46"/>
          <p:cNvSpPr/>
          <p:nvPr/>
        </p:nvSpPr>
        <p:spPr>
          <a:xfrm>
            <a:off x="1426475" y="1389063"/>
            <a:ext cx="26937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6"/>
          <p:cNvSpPr txBox="1"/>
          <p:nvPr/>
        </p:nvSpPr>
        <p:spPr>
          <a:xfrm>
            <a:off x="1608875" y="1382463"/>
            <a:ext cx="2296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Goodness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graphicFrame>
        <p:nvGraphicFramePr>
          <p:cNvPr id="1641" name="Google Shape;1641;p46"/>
          <p:cNvGraphicFramePr/>
          <p:nvPr/>
        </p:nvGraphicFramePr>
        <p:xfrm>
          <a:off x="1203775" y="1983450"/>
          <a:ext cx="3078700" cy="2925900"/>
        </p:xfrm>
        <a:graphic>
          <a:graphicData uri="http://schemas.openxmlformats.org/drawingml/2006/table">
            <a:tbl>
              <a:tblPr>
                <a:noFill/>
                <a:tableStyleId>{B69AB5C1-8C48-40E5-9CCD-67AA0376C9EE}</a:tableStyleId>
              </a:tblPr>
              <a:tblGrid>
                <a:gridCol w="153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Node </a:t>
                      </a:r>
                      <a:endParaRPr sz="2000" u="sng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Score</a:t>
                      </a:r>
                      <a:endParaRPr sz="2000" u="sng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3665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1.0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4182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1.0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4737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0.83009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3786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0.82573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3787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0.82573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42" name="Google Shape;1642;p46"/>
          <p:cNvGraphicFramePr/>
          <p:nvPr/>
        </p:nvGraphicFramePr>
        <p:xfrm>
          <a:off x="4860850" y="1983450"/>
          <a:ext cx="3078700" cy="2925900"/>
        </p:xfrm>
        <a:graphic>
          <a:graphicData uri="http://schemas.openxmlformats.org/drawingml/2006/table">
            <a:tbl>
              <a:tblPr>
                <a:noFill/>
                <a:tableStyleId>{B69AB5C1-8C48-40E5-9CCD-67AA0376C9EE}</a:tableStyleId>
              </a:tblPr>
              <a:tblGrid>
                <a:gridCol w="153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Node </a:t>
                      </a:r>
                      <a:endParaRPr sz="2000" u="sng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u="sng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Score</a:t>
                      </a:r>
                      <a:endParaRPr sz="2000" u="sng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4655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0.17283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4433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0.15098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4737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0.14832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3786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0.14077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3787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0.13189</a:t>
                      </a:r>
                      <a:endParaRPr sz="200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47"/>
          <p:cNvSpPr txBox="1">
            <a:spLocks noGrp="1"/>
          </p:cNvSpPr>
          <p:nvPr>
            <p:ph type="title"/>
          </p:nvPr>
        </p:nvSpPr>
        <p:spPr>
          <a:xfrm>
            <a:off x="255525" y="180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Fraudsters’ Ratings</a:t>
            </a:r>
            <a:endParaRPr/>
          </a:p>
        </p:txBody>
      </p:sp>
      <p:pic>
        <p:nvPicPr>
          <p:cNvPr id="1648" name="Google Shape;1648;p47"/>
          <p:cNvPicPr preferRelativeResize="0"/>
          <p:nvPr/>
        </p:nvPicPr>
        <p:blipFill rotWithShape="1">
          <a:blip r:embed="rId3">
            <a:alphaModFix/>
          </a:blip>
          <a:srcRect t="465" b="475"/>
          <a:stretch/>
        </p:blipFill>
        <p:spPr>
          <a:xfrm rot="-1258730">
            <a:off x="8142369" y="131528"/>
            <a:ext cx="942187" cy="11204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9" name="Google Shape;1649;p47"/>
          <p:cNvCxnSpPr/>
          <p:nvPr/>
        </p:nvCxnSpPr>
        <p:spPr>
          <a:xfrm>
            <a:off x="782700" y="678925"/>
            <a:ext cx="5616000" cy="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50" name="Google Shape;16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888" y="905825"/>
            <a:ext cx="5126765" cy="40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48"/>
          <p:cNvSpPr txBox="1">
            <a:spLocks noGrp="1"/>
          </p:cNvSpPr>
          <p:nvPr>
            <p:ph type="title"/>
          </p:nvPr>
        </p:nvSpPr>
        <p:spPr>
          <a:xfrm>
            <a:off x="299750" y="325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 Analysis</a:t>
            </a:r>
            <a:endParaRPr/>
          </a:p>
        </p:txBody>
      </p:sp>
      <p:sp>
        <p:nvSpPr>
          <p:cNvPr id="1656" name="Google Shape;1656;p48"/>
          <p:cNvSpPr/>
          <p:nvPr/>
        </p:nvSpPr>
        <p:spPr>
          <a:xfrm>
            <a:off x="560575" y="1829150"/>
            <a:ext cx="2219400" cy="22431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tamaran"/>
                <a:ea typeface="Catamaran"/>
                <a:cs typeface="Catamaran"/>
                <a:sym typeface="Catamaran"/>
              </a:rPr>
              <a:t>Fraudsters</a:t>
            </a:r>
            <a:endParaRPr sz="1600"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57" name="Google Shape;1657;p48"/>
          <p:cNvSpPr/>
          <p:nvPr/>
        </p:nvSpPr>
        <p:spPr>
          <a:xfrm>
            <a:off x="4719150" y="3028525"/>
            <a:ext cx="1723200" cy="16461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tamaran"/>
                <a:ea typeface="Catamaran"/>
                <a:cs typeface="Catamaran"/>
                <a:sym typeface="Catamaran"/>
              </a:rPr>
              <a:t>Non</a:t>
            </a:r>
            <a:endParaRPr b="1" dirty="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tamaran"/>
                <a:ea typeface="Catamaran"/>
                <a:cs typeface="Catamaran"/>
                <a:sym typeface="Catamaran"/>
              </a:rPr>
              <a:t>Fraudsters</a:t>
            </a:r>
            <a:endParaRPr b="1" dirty="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tamaran"/>
                <a:ea typeface="Catamaran"/>
                <a:cs typeface="Catamaran"/>
                <a:sym typeface="Catamaran"/>
              </a:rPr>
              <a:t>Rating :      </a:t>
            </a:r>
            <a:r>
              <a:rPr lang="en" sz="2300" b="1" dirty="0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-5.41</a:t>
            </a:r>
            <a:endParaRPr sz="2300" b="1" dirty="0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658" name="Google Shape;1658;p48"/>
          <p:cNvCxnSpPr>
            <a:stCxn id="1656" idx="6"/>
            <a:endCxn id="1657" idx="2"/>
          </p:cNvCxnSpPr>
          <p:nvPr/>
        </p:nvCxnSpPr>
        <p:spPr>
          <a:xfrm>
            <a:off x="2779975" y="2950700"/>
            <a:ext cx="1939200" cy="900900"/>
          </a:xfrm>
          <a:prstGeom prst="straightConnector1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9" name="Google Shape;1659;p48"/>
          <p:cNvCxnSpPr>
            <a:stCxn id="1656" idx="6"/>
            <a:endCxn id="1660" idx="2"/>
          </p:cNvCxnSpPr>
          <p:nvPr/>
        </p:nvCxnSpPr>
        <p:spPr>
          <a:xfrm rot="10800000" flipH="1">
            <a:off x="2779975" y="1966400"/>
            <a:ext cx="1939200" cy="9843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1" name="Google Shape;1661;p48"/>
          <p:cNvSpPr/>
          <p:nvPr/>
        </p:nvSpPr>
        <p:spPr>
          <a:xfrm>
            <a:off x="4719150" y="982900"/>
            <a:ext cx="1803600" cy="17559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tamaran"/>
                <a:ea typeface="Catamaran"/>
                <a:cs typeface="Catamaran"/>
                <a:sym typeface="Catamaran"/>
              </a:rPr>
              <a:t>Fraudsters</a:t>
            </a:r>
            <a:endParaRPr sz="1600"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tamaran"/>
                <a:ea typeface="Catamaran"/>
                <a:cs typeface="Catamaran"/>
                <a:sym typeface="Catamaran"/>
              </a:rPr>
              <a:t>Rating :</a:t>
            </a:r>
            <a:endParaRPr sz="1600" b="1">
              <a:solidFill>
                <a:srgbClr val="00FF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00FF00"/>
                </a:solidFill>
                <a:latin typeface="Catamaran"/>
                <a:ea typeface="Catamaran"/>
                <a:cs typeface="Catamaran"/>
                <a:sym typeface="Catamaran"/>
              </a:rPr>
              <a:t>3.38</a:t>
            </a:r>
            <a:endParaRPr sz="2300" b="1">
              <a:solidFill>
                <a:srgbClr val="00FF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662" name="Google Shape;1662;p48"/>
          <p:cNvCxnSpPr>
            <a:stCxn id="1656" idx="6"/>
          </p:cNvCxnSpPr>
          <p:nvPr/>
        </p:nvCxnSpPr>
        <p:spPr>
          <a:xfrm>
            <a:off x="2779975" y="2950700"/>
            <a:ext cx="4350600" cy="24900"/>
          </a:xfrm>
          <a:prstGeom prst="straightConnector1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3" name="Google Shape;1663;p48"/>
          <p:cNvSpPr/>
          <p:nvPr/>
        </p:nvSpPr>
        <p:spPr>
          <a:xfrm>
            <a:off x="7130575" y="1999850"/>
            <a:ext cx="1961400" cy="19017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tamaran"/>
                <a:ea typeface="Catamaran"/>
                <a:cs typeface="Catamaran"/>
                <a:sym typeface="Catamaran"/>
              </a:rPr>
              <a:t>Combined</a:t>
            </a:r>
            <a:endParaRPr sz="1600"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tamaran"/>
                <a:ea typeface="Catamaran"/>
                <a:cs typeface="Catamaran"/>
                <a:sym typeface="Catamaran"/>
              </a:rPr>
              <a:t>Rating :</a:t>
            </a:r>
            <a:endParaRPr sz="1600" b="1">
              <a:solidFill>
                <a:srgbClr val="00FF00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0000"/>
                </a:solidFill>
                <a:latin typeface="Catamaran"/>
                <a:ea typeface="Catamaran"/>
                <a:cs typeface="Catamaran"/>
                <a:sym typeface="Catamaran"/>
              </a:rPr>
              <a:t>-3.15</a:t>
            </a:r>
            <a:endParaRPr sz="2300" b="1">
              <a:solidFill>
                <a:srgbClr val="FF0000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664" name="Google Shape;1664;p48"/>
          <p:cNvGrpSpPr/>
          <p:nvPr/>
        </p:nvGrpSpPr>
        <p:grpSpPr>
          <a:xfrm>
            <a:off x="1472512" y="3197166"/>
            <a:ext cx="395527" cy="501614"/>
            <a:chOff x="7596157" y="1968159"/>
            <a:chExt cx="279544" cy="358142"/>
          </a:xfrm>
        </p:grpSpPr>
        <p:sp>
          <p:nvSpPr>
            <p:cNvPr id="1665" name="Google Shape;1665;p48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71" name="Google Shape;1671;p48"/>
          <p:cNvCxnSpPr/>
          <p:nvPr/>
        </p:nvCxnSpPr>
        <p:spPr>
          <a:xfrm>
            <a:off x="585100" y="910725"/>
            <a:ext cx="2049900" cy="6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49"/>
          <p:cNvSpPr txBox="1">
            <a:spLocks noGrp="1"/>
          </p:cNvSpPr>
          <p:nvPr>
            <p:ph type="title"/>
          </p:nvPr>
        </p:nvSpPr>
        <p:spPr>
          <a:xfrm>
            <a:off x="319075" y="461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 at Node 1383</a:t>
            </a:r>
            <a:endParaRPr/>
          </a:p>
        </p:txBody>
      </p:sp>
      <p:pic>
        <p:nvPicPr>
          <p:cNvPr id="1677" name="Google Shape;167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13554" flipH="1">
            <a:off x="7863154" y="3313156"/>
            <a:ext cx="967041" cy="16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638" y="1190525"/>
            <a:ext cx="4954727" cy="3804824"/>
          </a:xfrm>
          <a:prstGeom prst="rect">
            <a:avLst/>
          </a:prstGeom>
          <a:noFill/>
          <a:ln>
            <a:noFill/>
          </a:ln>
          <a:effectLst>
            <a:reflection stA="0" endPos="28000" dist="38100" dir="5400000" fadeDir="5400012" sy="-100000" algn="bl" rotWithShape="0"/>
          </a:effectLst>
        </p:spPr>
      </p:pic>
      <p:cxnSp>
        <p:nvCxnSpPr>
          <p:cNvPr id="1679" name="Google Shape;1679;p49"/>
          <p:cNvCxnSpPr/>
          <p:nvPr/>
        </p:nvCxnSpPr>
        <p:spPr>
          <a:xfrm>
            <a:off x="477900" y="983725"/>
            <a:ext cx="5616000" cy="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50"/>
          <p:cNvSpPr txBox="1">
            <a:spLocks noGrp="1"/>
          </p:cNvSpPr>
          <p:nvPr>
            <p:ph type="title"/>
          </p:nvPr>
        </p:nvSpPr>
        <p:spPr>
          <a:xfrm>
            <a:off x="4191249" y="127725"/>
            <a:ext cx="4588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1383 Over Time</a:t>
            </a:r>
            <a:endParaRPr/>
          </a:p>
        </p:txBody>
      </p:sp>
      <p:cxnSp>
        <p:nvCxnSpPr>
          <p:cNvPr id="1685" name="Google Shape;1685;p50"/>
          <p:cNvCxnSpPr/>
          <p:nvPr/>
        </p:nvCxnSpPr>
        <p:spPr>
          <a:xfrm>
            <a:off x="5004700" y="605925"/>
            <a:ext cx="2049900" cy="6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86" name="Google Shape;16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75" y="765670"/>
            <a:ext cx="2408726" cy="215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000" y="761625"/>
            <a:ext cx="2386000" cy="215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112" y="764925"/>
            <a:ext cx="2514407" cy="215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4650" y="2990113"/>
            <a:ext cx="2408725" cy="21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6650" y="3004500"/>
            <a:ext cx="2385999" cy="211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51"/>
          <p:cNvSpPr txBox="1">
            <a:spLocks noGrp="1"/>
          </p:cNvSpPr>
          <p:nvPr>
            <p:ph type="title"/>
          </p:nvPr>
        </p:nvSpPr>
        <p:spPr>
          <a:xfrm>
            <a:off x="272500" y="1840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Time Trend</a:t>
            </a:r>
            <a:endParaRPr/>
          </a:p>
        </p:txBody>
      </p:sp>
      <p:cxnSp>
        <p:nvCxnSpPr>
          <p:cNvPr id="1696" name="Google Shape;1696;p51"/>
          <p:cNvCxnSpPr/>
          <p:nvPr/>
        </p:nvCxnSpPr>
        <p:spPr>
          <a:xfrm>
            <a:off x="1233875" y="756775"/>
            <a:ext cx="1547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97" name="Google Shape;16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975" y="899025"/>
            <a:ext cx="7576050" cy="40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52"/>
          <p:cNvSpPr txBox="1">
            <a:spLocks noGrp="1"/>
          </p:cNvSpPr>
          <p:nvPr>
            <p:ph type="title"/>
          </p:nvPr>
        </p:nvSpPr>
        <p:spPr>
          <a:xfrm>
            <a:off x="4191249" y="127725"/>
            <a:ext cx="4588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2017 Over Time</a:t>
            </a:r>
            <a:endParaRPr/>
          </a:p>
        </p:txBody>
      </p:sp>
      <p:cxnSp>
        <p:nvCxnSpPr>
          <p:cNvPr id="1703" name="Google Shape;1703;p52"/>
          <p:cNvCxnSpPr/>
          <p:nvPr/>
        </p:nvCxnSpPr>
        <p:spPr>
          <a:xfrm>
            <a:off x="5004700" y="605925"/>
            <a:ext cx="2049900" cy="6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04" name="Google Shape;1704;p52"/>
          <p:cNvPicPr preferRelativeResize="0"/>
          <p:nvPr/>
        </p:nvPicPr>
        <p:blipFill rotWithShape="1">
          <a:blip r:embed="rId3">
            <a:alphaModFix/>
          </a:blip>
          <a:srcRect l="3340" r="3340"/>
          <a:stretch/>
        </p:blipFill>
        <p:spPr>
          <a:xfrm>
            <a:off x="435125" y="765675"/>
            <a:ext cx="2502776" cy="20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52"/>
          <p:cNvPicPr preferRelativeResize="0"/>
          <p:nvPr/>
        </p:nvPicPr>
        <p:blipFill rotWithShape="1">
          <a:blip r:embed="rId4">
            <a:alphaModFix/>
          </a:blip>
          <a:srcRect l="2919" r="2919"/>
          <a:stretch/>
        </p:blipFill>
        <p:spPr>
          <a:xfrm>
            <a:off x="4836650" y="3004500"/>
            <a:ext cx="2386001" cy="20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025" y="764925"/>
            <a:ext cx="2629750" cy="20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6125" y="764925"/>
            <a:ext cx="2502776" cy="20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1800" y="2995100"/>
            <a:ext cx="2386001" cy="20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53"/>
          <p:cNvSpPr/>
          <p:nvPr/>
        </p:nvSpPr>
        <p:spPr>
          <a:xfrm>
            <a:off x="2613450" y="160400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53"/>
          <p:cNvSpPr txBox="1">
            <a:spLocks noGrp="1"/>
          </p:cNvSpPr>
          <p:nvPr>
            <p:ph type="title"/>
          </p:nvPr>
        </p:nvSpPr>
        <p:spPr>
          <a:xfrm>
            <a:off x="2804075" y="184100"/>
            <a:ext cx="35562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Assortativity</a:t>
            </a:r>
            <a:endParaRPr/>
          </a:p>
        </p:txBody>
      </p:sp>
      <p:sp>
        <p:nvSpPr>
          <p:cNvPr id="1715" name="Google Shape;1715;p53"/>
          <p:cNvSpPr txBox="1">
            <a:spLocks noGrp="1"/>
          </p:cNvSpPr>
          <p:nvPr>
            <p:ph type="subTitle" idx="1"/>
          </p:nvPr>
        </p:nvSpPr>
        <p:spPr>
          <a:xfrm>
            <a:off x="0" y="3468125"/>
            <a:ext cx="9144000" cy="1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   Overall Network Structure</a:t>
            </a:r>
            <a:endParaRPr sz="2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How Nodes Form Connections</a:t>
            </a:r>
            <a:endParaRPr sz="2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Centrality Measures</a:t>
            </a:r>
            <a:endParaRPr sz="2300" b="1"/>
          </a:p>
        </p:txBody>
      </p:sp>
      <p:pic>
        <p:nvPicPr>
          <p:cNvPr id="1716" name="Google Shape;1716;p53"/>
          <p:cNvPicPr preferRelativeResize="0"/>
          <p:nvPr/>
        </p:nvPicPr>
        <p:blipFill rotWithShape="1">
          <a:blip r:embed="rId3">
            <a:alphaModFix/>
          </a:blip>
          <a:srcRect t="4140" b="-4140"/>
          <a:stretch/>
        </p:blipFill>
        <p:spPr>
          <a:xfrm>
            <a:off x="3092200" y="753075"/>
            <a:ext cx="2979948" cy="27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54"/>
          <p:cNvSpPr txBox="1">
            <a:spLocks noGrp="1"/>
          </p:cNvSpPr>
          <p:nvPr>
            <p:ph type="title"/>
          </p:nvPr>
        </p:nvSpPr>
        <p:spPr>
          <a:xfrm>
            <a:off x="4394799" y="220125"/>
            <a:ext cx="3950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2017 Network</a:t>
            </a:r>
            <a:endParaRPr/>
          </a:p>
        </p:txBody>
      </p:sp>
      <p:pic>
        <p:nvPicPr>
          <p:cNvPr id="1722" name="Google Shape;17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625" y="813350"/>
            <a:ext cx="5147726" cy="3978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3" name="Google Shape;1723;p54"/>
          <p:cNvCxnSpPr/>
          <p:nvPr/>
        </p:nvCxnSpPr>
        <p:spPr>
          <a:xfrm>
            <a:off x="5004700" y="682125"/>
            <a:ext cx="2049900" cy="6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55"/>
          <p:cNvSpPr txBox="1">
            <a:spLocks noGrp="1"/>
          </p:cNvSpPr>
          <p:nvPr>
            <p:ph type="title"/>
          </p:nvPr>
        </p:nvSpPr>
        <p:spPr>
          <a:xfrm>
            <a:off x="319075" y="4611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closer look at Node 35</a:t>
            </a:r>
            <a:endParaRPr/>
          </a:p>
        </p:txBody>
      </p:sp>
      <p:cxnSp>
        <p:nvCxnSpPr>
          <p:cNvPr id="1729" name="Google Shape;1729;p55"/>
          <p:cNvCxnSpPr/>
          <p:nvPr/>
        </p:nvCxnSpPr>
        <p:spPr>
          <a:xfrm>
            <a:off x="2255175" y="1112200"/>
            <a:ext cx="1138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30" name="Google Shape;173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13554" flipH="1">
            <a:off x="7863154" y="3313156"/>
            <a:ext cx="967041" cy="16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713" y="1358425"/>
            <a:ext cx="5028574" cy="360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38"/>
          <p:cNvSpPr/>
          <p:nvPr/>
        </p:nvSpPr>
        <p:spPr>
          <a:xfrm>
            <a:off x="3414613" y="302962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38"/>
          <p:cNvSpPr txBox="1">
            <a:spLocks noGrp="1"/>
          </p:cNvSpPr>
          <p:nvPr>
            <p:ph type="title" idx="21"/>
          </p:nvPr>
        </p:nvSpPr>
        <p:spPr>
          <a:xfrm>
            <a:off x="3426175" y="3099825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81" name="Google Shape;1481;p38"/>
          <p:cNvSpPr/>
          <p:nvPr/>
        </p:nvSpPr>
        <p:spPr>
          <a:xfrm>
            <a:off x="6031375" y="128542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38"/>
          <p:cNvSpPr/>
          <p:nvPr/>
        </p:nvSpPr>
        <p:spPr>
          <a:xfrm>
            <a:off x="3387463" y="128542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38"/>
          <p:cNvSpPr/>
          <p:nvPr/>
        </p:nvSpPr>
        <p:spPr>
          <a:xfrm>
            <a:off x="770700" y="302962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38"/>
          <p:cNvSpPr/>
          <p:nvPr/>
        </p:nvSpPr>
        <p:spPr>
          <a:xfrm>
            <a:off x="6058525" y="302962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8"/>
          <p:cNvSpPr/>
          <p:nvPr/>
        </p:nvSpPr>
        <p:spPr>
          <a:xfrm>
            <a:off x="743550" y="1285425"/>
            <a:ext cx="697200" cy="697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38"/>
          <p:cNvSpPr txBox="1">
            <a:spLocks noGrp="1"/>
          </p:cNvSpPr>
          <p:nvPr>
            <p:ph type="title" idx="3"/>
          </p:nvPr>
        </p:nvSpPr>
        <p:spPr>
          <a:xfrm>
            <a:off x="770700" y="135665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01</a:t>
            </a:r>
            <a:endParaRPr sz="2600"/>
          </a:p>
        </p:txBody>
      </p:sp>
      <p:sp>
        <p:nvSpPr>
          <p:cNvPr id="1487" name="Google Shape;1487;p3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5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88" name="Google Shape;1488;p38"/>
          <p:cNvSpPr txBox="1">
            <a:spLocks noGrp="1"/>
          </p:cNvSpPr>
          <p:nvPr>
            <p:ph type="subTitle" idx="4"/>
          </p:nvPr>
        </p:nvSpPr>
        <p:spPr>
          <a:xfrm>
            <a:off x="3372275" y="3726828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Trends</a:t>
            </a:r>
            <a:endParaRPr/>
          </a:p>
        </p:txBody>
      </p:sp>
      <p:sp>
        <p:nvSpPr>
          <p:cNvPr id="1489" name="Google Shape;1489;p38"/>
          <p:cNvSpPr txBox="1">
            <a:spLocks noGrp="1"/>
          </p:cNvSpPr>
          <p:nvPr>
            <p:ph type="title" idx="6"/>
          </p:nvPr>
        </p:nvSpPr>
        <p:spPr>
          <a:xfrm>
            <a:off x="770700" y="3099825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90" name="Google Shape;1490;p38"/>
          <p:cNvSpPr txBox="1">
            <a:spLocks noGrp="1"/>
          </p:cNvSpPr>
          <p:nvPr>
            <p:ph type="subTitle" idx="7"/>
          </p:nvPr>
        </p:nvSpPr>
        <p:spPr>
          <a:xfrm>
            <a:off x="3426175" y="1982628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</a:t>
            </a:r>
            <a:endParaRPr/>
          </a:p>
        </p:txBody>
      </p:sp>
      <p:sp>
        <p:nvSpPr>
          <p:cNvPr id="1491" name="Google Shape;1491;p38"/>
          <p:cNvSpPr txBox="1">
            <a:spLocks noGrp="1"/>
          </p:cNvSpPr>
          <p:nvPr>
            <p:ph type="title" idx="9"/>
          </p:nvPr>
        </p:nvSpPr>
        <p:spPr>
          <a:xfrm>
            <a:off x="6081665" y="1355628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03</a:t>
            </a:r>
            <a:endParaRPr sz="2600"/>
          </a:p>
        </p:txBody>
      </p:sp>
      <p:sp>
        <p:nvSpPr>
          <p:cNvPr id="1492" name="Google Shape;1492;p38"/>
          <p:cNvSpPr txBox="1">
            <a:spLocks noGrp="1"/>
          </p:cNvSpPr>
          <p:nvPr>
            <p:ph type="subTitle" idx="13"/>
          </p:nvPr>
        </p:nvSpPr>
        <p:spPr>
          <a:xfrm>
            <a:off x="6058550" y="3726825"/>
            <a:ext cx="2399400" cy="4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93" name="Google Shape;1493;p38"/>
          <p:cNvSpPr txBox="1">
            <a:spLocks noGrp="1"/>
          </p:cNvSpPr>
          <p:nvPr>
            <p:ph type="title" idx="15"/>
          </p:nvPr>
        </p:nvSpPr>
        <p:spPr>
          <a:xfrm>
            <a:off x="6081675" y="3098700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494" name="Google Shape;1494;p38"/>
          <p:cNvSpPr txBox="1">
            <a:spLocks noGrp="1"/>
          </p:cNvSpPr>
          <p:nvPr>
            <p:ph type="subTitle" idx="16"/>
          </p:nvPr>
        </p:nvSpPr>
        <p:spPr>
          <a:xfrm>
            <a:off x="713225" y="1982625"/>
            <a:ext cx="19545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95" name="Google Shape;1495;p38"/>
          <p:cNvSpPr txBox="1">
            <a:spLocks noGrp="1"/>
          </p:cNvSpPr>
          <p:nvPr>
            <p:ph type="title" idx="18"/>
          </p:nvPr>
        </p:nvSpPr>
        <p:spPr>
          <a:xfrm>
            <a:off x="3426177" y="1356653"/>
            <a:ext cx="6429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02</a:t>
            </a:r>
            <a:endParaRPr sz="2600"/>
          </a:p>
        </p:txBody>
      </p:sp>
      <p:cxnSp>
        <p:nvCxnSpPr>
          <p:cNvPr id="1496" name="Google Shape;1496;p38"/>
          <p:cNvCxnSpPr/>
          <p:nvPr/>
        </p:nvCxnSpPr>
        <p:spPr>
          <a:xfrm>
            <a:off x="1904400" y="1112200"/>
            <a:ext cx="2065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7" name="Google Shape;1497;p38"/>
          <p:cNvSpPr txBox="1">
            <a:spLocks noGrp="1"/>
          </p:cNvSpPr>
          <p:nvPr>
            <p:ph type="subTitle" idx="7"/>
          </p:nvPr>
        </p:nvSpPr>
        <p:spPr>
          <a:xfrm>
            <a:off x="6031375" y="1982628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 and Fairness</a:t>
            </a:r>
            <a:endParaRPr/>
          </a:p>
        </p:txBody>
      </p:sp>
      <p:sp>
        <p:nvSpPr>
          <p:cNvPr id="1498" name="Google Shape;1498;p38"/>
          <p:cNvSpPr txBox="1">
            <a:spLocks noGrp="1"/>
          </p:cNvSpPr>
          <p:nvPr>
            <p:ph type="subTitle" idx="7"/>
          </p:nvPr>
        </p:nvSpPr>
        <p:spPr>
          <a:xfrm>
            <a:off x="770700" y="3726228"/>
            <a:ext cx="2399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 Analysis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56"/>
          <p:cNvSpPr txBox="1">
            <a:spLocks noGrp="1"/>
          </p:cNvSpPr>
          <p:nvPr>
            <p:ph type="title"/>
          </p:nvPr>
        </p:nvSpPr>
        <p:spPr>
          <a:xfrm>
            <a:off x="4191253" y="127725"/>
            <a:ext cx="36768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35 Over Time</a:t>
            </a:r>
            <a:endParaRPr/>
          </a:p>
        </p:txBody>
      </p:sp>
      <p:cxnSp>
        <p:nvCxnSpPr>
          <p:cNvPr id="1737" name="Google Shape;1737;p56"/>
          <p:cNvCxnSpPr/>
          <p:nvPr/>
        </p:nvCxnSpPr>
        <p:spPr>
          <a:xfrm>
            <a:off x="5004700" y="605925"/>
            <a:ext cx="2049900" cy="6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38" name="Google Shape;17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00" y="716715"/>
            <a:ext cx="2412949" cy="216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061" y="731800"/>
            <a:ext cx="2427882" cy="21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344" y="731813"/>
            <a:ext cx="2398064" cy="213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3000" y="2925150"/>
            <a:ext cx="2398050" cy="217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4700" y="2933576"/>
            <a:ext cx="2398049" cy="2159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57"/>
          <p:cNvSpPr txBox="1">
            <a:spLocks noGrp="1"/>
          </p:cNvSpPr>
          <p:nvPr>
            <p:ph type="title"/>
          </p:nvPr>
        </p:nvSpPr>
        <p:spPr>
          <a:xfrm>
            <a:off x="272500" y="1840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Time Trend</a:t>
            </a:r>
            <a:endParaRPr/>
          </a:p>
        </p:txBody>
      </p:sp>
      <p:cxnSp>
        <p:nvCxnSpPr>
          <p:cNvPr id="1748" name="Google Shape;1748;p57"/>
          <p:cNvCxnSpPr/>
          <p:nvPr/>
        </p:nvCxnSpPr>
        <p:spPr>
          <a:xfrm>
            <a:off x="1233875" y="756775"/>
            <a:ext cx="1547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49" name="Google Shape;17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575" y="848275"/>
            <a:ext cx="7414851" cy="407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58"/>
          <p:cNvSpPr txBox="1">
            <a:spLocks noGrp="1"/>
          </p:cNvSpPr>
          <p:nvPr>
            <p:ph type="title" idx="2"/>
          </p:nvPr>
        </p:nvSpPr>
        <p:spPr>
          <a:xfrm>
            <a:off x="4795075" y="1241581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Time Trends</a:t>
            </a:r>
            <a:endParaRPr sz="2400"/>
          </a:p>
        </p:txBody>
      </p:sp>
      <p:sp>
        <p:nvSpPr>
          <p:cNvPr id="1755" name="Google Shape;1755;p58"/>
          <p:cNvSpPr txBox="1">
            <a:spLocks noGrp="1"/>
          </p:cNvSpPr>
          <p:nvPr>
            <p:ph type="subTitle" idx="3"/>
          </p:nvPr>
        </p:nvSpPr>
        <p:spPr>
          <a:xfrm>
            <a:off x="5028775" y="2068625"/>
            <a:ext cx="3391500" cy="7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 analysis of time trends can assist in identifying dormant or fraudulent nodes at an early stage</a:t>
            </a:r>
            <a:endParaRPr/>
          </a:p>
        </p:txBody>
      </p:sp>
      <p:sp>
        <p:nvSpPr>
          <p:cNvPr id="1756" name="Google Shape;1756;p58"/>
          <p:cNvSpPr txBox="1">
            <a:spLocks noGrp="1"/>
          </p:cNvSpPr>
          <p:nvPr>
            <p:ph type="title" idx="4"/>
          </p:nvPr>
        </p:nvSpPr>
        <p:spPr>
          <a:xfrm>
            <a:off x="713150" y="1241563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Rating Distributions</a:t>
            </a:r>
            <a:endParaRPr sz="2400"/>
          </a:p>
        </p:txBody>
      </p:sp>
      <p:sp>
        <p:nvSpPr>
          <p:cNvPr id="1757" name="Google Shape;1757;p58"/>
          <p:cNvSpPr txBox="1">
            <a:spLocks noGrp="1"/>
          </p:cNvSpPr>
          <p:nvPr>
            <p:ph type="subTitle" idx="5"/>
          </p:nvPr>
        </p:nvSpPr>
        <p:spPr>
          <a:xfrm>
            <a:off x="866300" y="2068625"/>
            <a:ext cx="35526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rater category, the average rating is neutral, with a mode rating of 1</a:t>
            </a:r>
            <a:endParaRPr/>
          </a:p>
        </p:txBody>
      </p:sp>
      <p:sp>
        <p:nvSpPr>
          <p:cNvPr id="1758" name="Google Shape;1758;p58"/>
          <p:cNvSpPr txBox="1">
            <a:spLocks noGrp="1"/>
          </p:cNvSpPr>
          <p:nvPr>
            <p:ph type="title" idx="6"/>
          </p:nvPr>
        </p:nvSpPr>
        <p:spPr>
          <a:xfrm>
            <a:off x="866300" y="278712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Future Impact</a:t>
            </a:r>
            <a:endParaRPr sz="2400"/>
          </a:p>
        </p:txBody>
      </p:sp>
      <p:sp>
        <p:nvSpPr>
          <p:cNvPr id="1759" name="Google Shape;1759;p58"/>
          <p:cNvSpPr txBox="1">
            <a:spLocks noGrp="1"/>
          </p:cNvSpPr>
          <p:nvPr>
            <p:ph type="subTitle" idx="7"/>
          </p:nvPr>
        </p:nvSpPr>
        <p:spPr>
          <a:xfrm>
            <a:off x="1061825" y="3627475"/>
            <a:ext cx="3552600" cy="8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Maintain platform integrity by identifying and responding to fraudulent nodes</a:t>
            </a:r>
            <a:endParaRPr/>
          </a:p>
        </p:txBody>
      </p:sp>
      <p:pic>
        <p:nvPicPr>
          <p:cNvPr id="1760" name="Google Shape;1760;p58"/>
          <p:cNvPicPr preferRelativeResize="0"/>
          <p:nvPr/>
        </p:nvPicPr>
        <p:blipFill rotWithShape="1">
          <a:blip r:embed="rId3">
            <a:alphaModFix/>
          </a:blip>
          <a:srcRect l="11095" r="11095"/>
          <a:stretch/>
        </p:blipFill>
        <p:spPr>
          <a:xfrm rot="-505558">
            <a:off x="7907040" y="4025993"/>
            <a:ext cx="843646" cy="1012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58"/>
          <p:cNvPicPr preferRelativeResize="0"/>
          <p:nvPr/>
        </p:nvPicPr>
        <p:blipFill rotWithShape="1">
          <a:blip r:embed="rId4">
            <a:alphaModFix/>
          </a:blip>
          <a:srcRect t="9280" b="-2088"/>
          <a:stretch/>
        </p:blipFill>
        <p:spPr>
          <a:xfrm rot="-1258691">
            <a:off x="274332" y="3827771"/>
            <a:ext cx="757035" cy="120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58"/>
          <p:cNvPicPr preferRelativeResize="0"/>
          <p:nvPr/>
        </p:nvPicPr>
        <p:blipFill rotWithShape="1">
          <a:blip r:embed="rId3">
            <a:alphaModFix/>
          </a:blip>
          <a:srcRect l="11094" r="11102"/>
          <a:stretch/>
        </p:blipFill>
        <p:spPr>
          <a:xfrm rot="505576" flipH="1">
            <a:off x="222191" y="123056"/>
            <a:ext cx="1002494" cy="120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58"/>
          <p:cNvPicPr preferRelativeResize="0"/>
          <p:nvPr/>
        </p:nvPicPr>
        <p:blipFill rotWithShape="1">
          <a:blip r:embed="rId5">
            <a:alphaModFix/>
          </a:blip>
          <a:srcRect t="7359" b="7367"/>
          <a:stretch/>
        </p:blipFill>
        <p:spPr>
          <a:xfrm rot="-1258721">
            <a:off x="7829160" y="137508"/>
            <a:ext cx="1079806" cy="11054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4" name="Google Shape;1764;p58"/>
          <p:cNvCxnSpPr/>
          <p:nvPr/>
        </p:nvCxnSpPr>
        <p:spPr>
          <a:xfrm>
            <a:off x="1594588" y="1938800"/>
            <a:ext cx="187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5" name="Google Shape;1765;p58"/>
          <p:cNvCxnSpPr/>
          <p:nvPr/>
        </p:nvCxnSpPr>
        <p:spPr>
          <a:xfrm>
            <a:off x="5377113" y="1938800"/>
            <a:ext cx="259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6" name="Google Shape;1766;p58"/>
          <p:cNvCxnSpPr/>
          <p:nvPr/>
        </p:nvCxnSpPr>
        <p:spPr>
          <a:xfrm>
            <a:off x="1804038" y="3538925"/>
            <a:ext cx="187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7" name="Google Shape;1767;p58"/>
          <p:cNvSpPr txBox="1">
            <a:spLocks noGrp="1"/>
          </p:cNvSpPr>
          <p:nvPr>
            <p:ph type="title" idx="2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Conclusion</a:t>
            </a:r>
            <a:endParaRPr/>
          </a:p>
        </p:txBody>
      </p:sp>
      <p:sp>
        <p:nvSpPr>
          <p:cNvPr id="1768" name="Google Shape;1768;p58"/>
          <p:cNvSpPr txBox="1">
            <a:spLocks noGrp="1"/>
          </p:cNvSpPr>
          <p:nvPr>
            <p:ph type="title" idx="6"/>
          </p:nvPr>
        </p:nvSpPr>
        <p:spPr>
          <a:xfrm>
            <a:off x="4746675" y="2765375"/>
            <a:ext cx="3858900" cy="7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Future Work</a:t>
            </a:r>
            <a:endParaRPr sz="2400"/>
          </a:p>
        </p:txBody>
      </p:sp>
      <p:cxnSp>
        <p:nvCxnSpPr>
          <p:cNvPr id="1769" name="Google Shape;1769;p58"/>
          <p:cNvCxnSpPr/>
          <p:nvPr/>
        </p:nvCxnSpPr>
        <p:spPr>
          <a:xfrm>
            <a:off x="5787613" y="3538925"/>
            <a:ext cx="1873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58"/>
          <p:cNvSpPr txBox="1">
            <a:spLocks noGrp="1"/>
          </p:cNvSpPr>
          <p:nvPr>
            <p:ph type="subTitle" idx="7"/>
          </p:nvPr>
        </p:nvSpPr>
        <p:spPr>
          <a:xfrm>
            <a:off x="5028775" y="3560675"/>
            <a:ext cx="3552600" cy="88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Employ Assortativity to detect fraudulent networks and promote the </a:t>
            </a:r>
            <a:r>
              <a:rPr lang="en-IN" dirty="0"/>
              <a:t>genuine</a:t>
            </a:r>
            <a:r>
              <a:rPr lang="en" dirty="0"/>
              <a:t> ones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9"/>
          <p:cNvSpPr/>
          <p:nvPr/>
        </p:nvSpPr>
        <p:spPr>
          <a:xfrm>
            <a:off x="2388750" y="2861525"/>
            <a:ext cx="43665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9"/>
          <p:cNvSpPr txBox="1">
            <a:spLocks noGrp="1"/>
          </p:cNvSpPr>
          <p:nvPr>
            <p:ph type="title"/>
          </p:nvPr>
        </p:nvSpPr>
        <p:spPr>
          <a:xfrm>
            <a:off x="2046450" y="1300013"/>
            <a:ext cx="50511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Thank You</a:t>
            </a:r>
            <a:endParaRPr sz="6100"/>
          </a:p>
        </p:txBody>
      </p:sp>
      <p:sp>
        <p:nvSpPr>
          <p:cNvPr id="1777" name="Google Shape;1777;p59"/>
          <p:cNvSpPr txBox="1">
            <a:spLocks noGrp="1"/>
          </p:cNvSpPr>
          <p:nvPr>
            <p:ph type="body" idx="1"/>
          </p:nvPr>
        </p:nvSpPr>
        <p:spPr>
          <a:xfrm>
            <a:off x="2046450" y="2896325"/>
            <a:ext cx="5051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pic>
        <p:nvPicPr>
          <p:cNvPr id="1778" name="Google Shape;177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840104">
            <a:off x="613059" y="2205131"/>
            <a:ext cx="967041" cy="165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59"/>
          <p:cNvPicPr preferRelativeResize="0"/>
          <p:nvPr/>
        </p:nvPicPr>
        <p:blipFill rotWithShape="1">
          <a:blip r:embed="rId4">
            <a:alphaModFix/>
          </a:blip>
          <a:srcRect t="7359" b="7367"/>
          <a:stretch/>
        </p:blipFill>
        <p:spPr>
          <a:xfrm rot="-1258721">
            <a:off x="755506" y="1382928"/>
            <a:ext cx="1363314" cy="139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59"/>
          <p:cNvPicPr preferRelativeResize="0"/>
          <p:nvPr/>
        </p:nvPicPr>
        <p:blipFill rotWithShape="1">
          <a:blip r:embed="rId5">
            <a:alphaModFix/>
          </a:blip>
          <a:srcRect l="2480" r="2489"/>
          <a:stretch/>
        </p:blipFill>
        <p:spPr>
          <a:xfrm rot="-1258728">
            <a:off x="7159965" y="2628988"/>
            <a:ext cx="1265321" cy="12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59"/>
          <p:cNvPicPr preferRelativeResize="0"/>
          <p:nvPr/>
        </p:nvPicPr>
        <p:blipFill rotWithShape="1">
          <a:blip r:embed="rId5">
            <a:alphaModFix/>
          </a:blip>
          <a:srcRect l="11094" r="11102"/>
          <a:stretch/>
        </p:blipFill>
        <p:spPr>
          <a:xfrm rot="505579" flipH="1">
            <a:off x="7338936" y="1392529"/>
            <a:ext cx="1146579" cy="1376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  <a:effectLst/>
      </p:bgPr>
    </p:bg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39"/>
          <p:cNvSpPr/>
          <p:nvPr/>
        </p:nvSpPr>
        <p:spPr>
          <a:xfrm>
            <a:off x="4804750" y="417650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39"/>
          <p:cNvSpPr/>
          <p:nvPr/>
        </p:nvSpPr>
        <p:spPr>
          <a:xfrm>
            <a:off x="432500" y="417650"/>
            <a:ext cx="39171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39"/>
          <p:cNvSpPr txBox="1">
            <a:spLocks noGrp="1"/>
          </p:cNvSpPr>
          <p:nvPr>
            <p:ph type="title"/>
          </p:nvPr>
        </p:nvSpPr>
        <p:spPr>
          <a:xfrm>
            <a:off x="432500" y="441350"/>
            <a:ext cx="39171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Centralized</a:t>
            </a:r>
            <a:endParaRPr/>
          </a:p>
        </p:txBody>
      </p:sp>
      <p:sp>
        <p:nvSpPr>
          <p:cNvPr id="1506" name="Google Shape;1506;p39"/>
          <p:cNvSpPr txBox="1">
            <a:spLocks noGrp="1"/>
          </p:cNvSpPr>
          <p:nvPr>
            <p:ph type="title"/>
          </p:nvPr>
        </p:nvSpPr>
        <p:spPr>
          <a:xfrm>
            <a:off x="4804750" y="441350"/>
            <a:ext cx="39171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Decentralized</a:t>
            </a:r>
            <a:endParaRPr/>
          </a:p>
        </p:txBody>
      </p:sp>
      <p:pic>
        <p:nvPicPr>
          <p:cNvPr id="1507" name="Google Shape;1507;p39"/>
          <p:cNvPicPr preferRelativeResize="0"/>
          <p:nvPr/>
        </p:nvPicPr>
        <p:blipFill rotWithShape="1">
          <a:blip r:embed="rId3">
            <a:alphaModFix/>
          </a:blip>
          <a:srcRect l="668" t="23818" r="68387" b="227"/>
          <a:stretch/>
        </p:blipFill>
        <p:spPr>
          <a:xfrm>
            <a:off x="903950" y="1058475"/>
            <a:ext cx="2974200" cy="3988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08" name="Google Shape;15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200" y="1086525"/>
            <a:ext cx="2974200" cy="3932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40"/>
          <p:cNvSpPr txBox="1">
            <a:spLocks noGrp="1"/>
          </p:cNvSpPr>
          <p:nvPr>
            <p:ph type="title"/>
          </p:nvPr>
        </p:nvSpPr>
        <p:spPr>
          <a:xfrm>
            <a:off x="151150" y="143375"/>
            <a:ext cx="48903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Understanding Trust within the Blockchain</a:t>
            </a:r>
            <a:endParaRPr sz="2700"/>
          </a:p>
        </p:txBody>
      </p:sp>
      <p:pic>
        <p:nvPicPr>
          <p:cNvPr id="1514" name="Google Shape;1514;p40"/>
          <p:cNvPicPr preferRelativeResize="0"/>
          <p:nvPr/>
        </p:nvPicPr>
        <p:blipFill rotWithShape="1">
          <a:blip r:embed="rId3">
            <a:alphaModFix/>
          </a:blip>
          <a:srcRect l="8815" r="24451"/>
          <a:stretch/>
        </p:blipFill>
        <p:spPr>
          <a:xfrm>
            <a:off x="5996839" y="1269150"/>
            <a:ext cx="2604900" cy="2605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15" name="Google Shape;1515;p40"/>
          <p:cNvSpPr txBox="1"/>
          <p:nvPr/>
        </p:nvSpPr>
        <p:spPr>
          <a:xfrm>
            <a:off x="151150" y="1183475"/>
            <a:ext cx="5116500" cy="3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Market Integrity</a:t>
            </a:r>
            <a:endParaRPr sz="20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Blockchain relies on trusted networks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Fraud Detection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Investment and Trading Strategies</a:t>
            </a:r>
            <a:endParaRPr sz="20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Informed decision making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Market analysis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Strategic networking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Regulatory Compliance</a:t>
            </a:r>
            <a:endParaRPr sz="20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Risk Management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Privacy and Securing</a:t>
            </a:r>
            <a:endParaRPr sz="2000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516" name="Google Shape;1516;p40"/>
          <p:cNvCxnSpPr/>
          <p:nvPr/>
        </p:nvCxnSpPr>
        <p:spPr>
          <a:xfrm>
            <a:off x="521050" y="1131800"/>
            <a:ext cx="5616000" cy="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  <a:effectLst/>
      </p:bgPr>
    </p:bg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1"/>
          <p:cNvSpPr txBox="1">
            <a:spLocks noGrp="1"/>
          </p:cNvSpPr>
          <p:nvPr>
            <p:ph type="title"/>
          </p:nvPr>
        </p:nvSpPr>
        <p:spPr>
          <a:xfrm>
            <a:off x="4589575" y="211750"/>
            <a:ext cx="3841200" cy="6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</a:t>
            </a:r>
            <a:endParaRPr/>
          </a:p>
        </p:txBody>
      </p:sp>
      <p:sp>
        <p:nvSpPr>
          <p:cNvPr id="1522" name="Google Shape;1522;p41"/>
          <p:cNvSpPr txBox="1">
            <a:spLocks noGrp="1"/>
          </p:cNvSpPr>
          <p:nvPr>
            <p:ph type="subTitle" idx="1"/>
          </p:nvPr>
        </p:nvSpPr>
        <p:spPr>
          <a:xfrm>
            <a:off x="4589575" y="867250"/>
            <a:ext cx="42852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People trading on the Bitcoin OTC platform, web of trust network:</a:t>
            </a:r>
            <a:endParaRPr sz="2000">
              <a:solidFill>
                <a:schemeClr val="lt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>
                <a:solidFill>
                  <a:schemeClr val="lt1"/>
                </a:solidFill>
              </a:rPr>
              <a:t>5,881 Nodes</a:t>
            </a:r>
            <a:endParaRPr sz="2000">
              <a:solidFill>
                <a:schemeClr val="lt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>
                <a:solidFill>
                  <a:schemeClr val="lt1"/>
                </a:solidFill>
              </a:rPr>
              <a:t>35,592 Edges</a:t>
            </a:r>
            <a:endParaRPr sz="2000">
              <a:solidFill>
                <a:schemeClr val="lt1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000">
                <a:solidFill>
                  <a:schemeClr val="lt1"/>
                </a:solidFill>
              </a:rPr>
              <a:t>Data from Nov 2010 to Jan 2016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523" name="Google Shape;1523;p41"/>
          <p:cNvPicPr preferRelativeResize="0"/>
          <p:nvPr/>
        </p:nvPicPr>
        <p:blipFill rotWithShape="1">
          <a:blip r:embed="rId3">
            <a:alphaModFix/>
          </a:blip>
          <a:srcRect t="9930" b="9922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41"/>
          <p:cNvCxnSpPr/>
          <p:nvPr/>
        </p:nvCxnSpPr>
        <p:spPr>
          <a:xfrm>
            <a:off x="4589575" y="867250"/>
            <a:ext cx="240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25" name="Google Shape;15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41"/>
          <p:cNvPicPr preferRelativeResize="0"/>
          <p:nvPr/>
        </p:nvPicPr>
        <p:blipFill rotWithShape="1">
          <a:blip r:embed="rId5">
            <a:alphaModFix/>
          </a:blip>
          <a:srcRect b="52613"/>
          <a:stretch/>
        </p:blipFill>
        <p:spPr>
          <a:xfrm>
            <a:off x="4606687" y="2740450"/>
            <a:ext cx="4250975" cy="21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Visualization</a:t>
            </a:r>
            <a:endParaRPr/>
          </a:p>
        </p:txBody>
      </p:sp>
      <p:pic>
        <p:nvPicPr>
          <p:cNvPr id="1532" name="Google Shape;1532;p42"/>
          <p:cNvPicPr preferRelativeResize="0"/>
          <p:nvPr/>
        </p:nvPicPr>
        <p:blipFill rotWithShape="1">
          <a:blip r:embed="rId3">
            <a:alphaModFix/>
          </a:blip>
          <a:srcRect l="11094" r="11102"/>
          <a:stretch/>
        </p:blipFill>
        <p:spPr>
          <a:xfrm rot="-505585">
            <a:off x="8077927" y="605273"/>
            <a:ext cx="984771" cy="118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42"/>
          <p:cNvPicPr preferRelativeResize="0"/>
          <p:nvPr/>
        </p:nvPicPr>
        <p:blipFill rotWithShape="1">
          <a:blip r:embed="rId4">
            <a:alphaModFix/>
          </a:blip>
          <a:srcRect t="9768" b="9768"/>
          <a:stretch/>
        </p:blipFill>
        <p:spPr>
          <a:xfrm rot="1258713" flipH="1">
            <a:off x="7139050" y="327301"/>
            <a:ext cx="1236802" cy="1194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42"/>
          <p:cNvPicPr preferRelativeResize="0"/>
          <p:nvPr/>
        </p:nvPicPr>
        <p:blipFill rotWithShape="1">
          <a:blip r:embed="rId5">
            <a:alphaModFix/>
          </a:blip>
          <a:srcRect l="6515" t="7722" b="6477"/>
          <a:stretch/>
        </p:blipFill>
        <p:spPr>
          <a:xfrm>
            <a:off x="1724975" y="1235975"/>
            <a:ext cx="5694000" cy="3830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535" name="Google Shape;1535;p42"/>
          <p:cNvCxnSpPr/>
          <p:nvPr/>
        </p:nvCxnSpPr>
        <p:spPr>
          <a:xfrm>
            <a:off x="782700" y="1059925"/>
            <a:ext cx="5616000" cy="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43"/>
          <p:cNvSpPr txBox="1">
            <a:spLocks noGrp="1"/>
          </p:cNvSpPr>
          <p:nvPr>
            <p:ph type="title"/>
          </p:nvPr>
        </p:nvSpPr>
        <p:spPr>
          <a:xfrm>
            <a:off x="299750" y="3252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cxnSp>
        <p:nvCxnSpPr>
          <p:cNvPr id="1541" name="Google Shape;1541;p43"/>
          <p:cNvCxnSpPr/>
          <p:nvPr/>
        </p:nvCxnSpPr>
        <p:spPr>
          <a:xfrm>
            <a:off x="782700" y="907525"/>
            <a:ext cx="5616000" cy="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2" name="Google Shape;1542;p43"/>
          <p:cNvSpPr/>
          <p:nvPr/>
        </p:nvSpPr>
        <p:spPr>
          <a:xfrm>
            <a:off x="1792250" y="4428875"/>
            <a:ext cx="5559000" cy="359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43"/>
          <p:cNvSpPr txBox="1"/>
          <p:nvPr/>
        </p:nvSpPr>
        <p:spPr>
          <a:xfrm>
            <a:off x="1792727" y="4482288"/>
            <a:ext cx="55590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In each group, the most common rating given out is 1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544" name="Google Shape;15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900" y="1069225"/>
            <a:ext cx="3492661" cy="32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4"/>
          <p:cNvSpPr txBox="1">
            <a:spLocks noGrp="1"/>
          </p:cNvSpPr>
          <p:nvPr>
            <p:ph type="title"/>
          </p:nvPr>
        </p:nvSpPr>
        <p:spPr>
          <a:xfrm>
            <a:off x="255525" y="180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Ratings : Entire Network</a:t>
            </a:r>
            <a:endParaRPr/>
          </a:p>
        </p:txBody>
      </p:sp>
      <p:pic>
        <p:nvPicPr>
          <p:cNvPr id="1550" name="Google Shape;1550;p44"/>
          <p:cNvPicPr preferRelativeResize="0"/>
          <p:nvPr/>
        </p:nvPicPr>
        <p:blipFill rotWithShape="1">
          <a:blip r:embed="rId3">
            <a:alphaModFix/>
          </a:blip>
          <a:srcRect t="465" b="475"/>
          <a:stretch/>
        </p:blipFill>
        <p:spPr>
          <a:xfrm rot="-1258730">
            <a:off x="8142369" y="131528"/>
            <a:ext cx="942187" cy="112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638" y="843425"/>
            <a:ext cx="5174725" cy="407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2" name="Google Shape;1552;p44"/>
          <p:cNvCxnSpPr/>
          <p:nvPr/>
        </p:nvCxnSpPr>
        <p:spPr>
          <a:xfrm>
            <a:off x="782700" y="678925"/>
            <a:ext cx="5616000" cy="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5"/>
          <p:cNvSpPr/>
          <p:nvPr/>
        </p:nvSpPr>
        <p:spPr>
          <a:xfrm>
            <a:off x="5069550" y="1389063"/>
            <a:ext cx="26937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Goodness and Fairness</a:t>
            </a:r>
            <a:endParaRPr sz="2800"/>
          </a:p>
        </p:txBody>
      </p:sp>
      <p:sp>
        <p:nvSpPr>
          <p:cNvPr id="1559" name="Google Shape;1559;p45"/>
          <p:cNvSpPr txBox="1"/>
          <p:nvPr/>
        </p:nvSpPr>
        <p:spPr>
          <a:xfrm>
            <a:off x="5251950" y="1382463"/>
            <a:ext cx="2296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Fairness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560" name="Google Shape;1560;p45"/>
          <p:cNvPicPr preferRelativeResize="0"/>
          <p:nvPr/>
        </p:nvPicPr>
        <p:blipFill rotWithShape="1">
          <a:blip r:embed="rId3">
            <a:alphaModFix/>
          </a:blip>
          <a:srcRect l="11094" r="11102"/>
          <a:stretch/>
        </p:blipFill>
        <p:spPr>
          <a:xfrm rot="-505566">
            <a:off x="7681538" y="97730"/>
            <a:ext cx="994273" cy="1193615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45"/>
          <p:cNvSpPr/>
          <p:nvPr/>
        </p:nvSpPr>
        <p:spPr>
          <a:xfrm>
            <a:off x="1426475" y="1389063"/>
            <a:ext cx="2693700" cy="488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45"/>
          <p:cNvSpPr txBox="1"/>
          <p:nvPr/>
        </p:nvSpPr>
        <p:spPr>
          <a:xfrm>
            <a:off x="1608875" y="1382463"/>
            <a:ext cx="22965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Goodness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563" name="Google Shape;1563;p45"/>
          <p:cNvSpPr txBox="1">
            <a:spLocks noGrp="1"/>
          </p:cNvSpPr>
          <p:nvPr>
            <p:ph type="subTitle" idx="4294967295"/>
          </p:nvPr>
        </p:nvSpPr>
        <p:spPr>
          <a:xfrm>
            <a:off x="1426475" y="1908800"/>
            <a:ext cx="26937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Measures the trustworthiness of each node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564" name="Google Shape;1564;p45"/>
          <p:cNvSpPr txBox="1">
            <a:spLocks noGrp="1"/>
          </p:cNvSpPr>
          <p:nvPr>
            <p:ph type="subTitle" idx="4294967295"/>
          </p:nvPr>
        </p:nvSpPr>
        <p:spPr>
          <a:xfrm>
            <a:off x="5011425" y="1908800"/>
            <a:ext cx="2800500" cy="18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Measures how accurate of a rater the node is</a:t>
            </a:r>
            <a:endParaRPr sz="2000" b="1">
              <a:solidFill>
                <a:schemeClr val="lt1"/>
              </a:solidFill>
            </a:endParaRPr>
          </a:p>
        </p:txBody>
      </p:sp>
      <p:grpSp>
        <p:nvGrpSpPr>
          <p:cNvPr id="1565" name="Google Shape;1565;p45"/>
          <p:cNvGrpSpPr/>
          <p:nvPr/>
        </p:nvGrpSpPr>
        <p:grpSpPr>
          <a:xfrm>
            <a:off x="3197271" y="3322384"/>
            <a:ext cx="576437" cy="626847"/>
            <a:chOff x="7613518" y="1501354"/>
            <a:chExt cx="264433" cy="353074"/>
          </a:xfrm>
        </p:grpSpPr>
        <p:sp>
          <p:nvSpPr>
            <p:cNvPr id="1566" name="Google Shape;1566;p45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5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5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5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5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2" name="Google Shape;1572;p45"/>
          <p:cNvGrpSpPr/>
          <p:nvPr/>
        </p:nvGrpSpPr>
        <p:grpSpPr>
          <a:xfrm>
            <a:off x="5251946" y="3322384"/>
            <a:ext cx="576437" cy="626847"/>
            <a:chOff x="7613518" y="1501354"/>
            <a:chExt cx="264433" cy="353074"/>
          </a:xfrm>
        </p:grpSpPr>
        <p:sp>
          <p:nvSpPr>
            <p:cNvPr id="1573" name="Google Shape;1573;p45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9" name="Google Shape;1579;p45"/>
          <p:cNvGrpSpPr/>
          <p:nvPr/>
        </p:nvGrpSpPr>
        <p:grpSpPr>
          <a:xfrm>
            <a:off x="1803865" y="2972899"/>
            <a:ext cx="395551" cy="488412"/>
            <a:chOff x="5748295" y="1499833"/>
            <a:chExt cx="323294" cy="356115"/>
          </a:xfrm>
        </p:grpSpPr>
        <p:sp>
          <p:nvSpPr>
            <p:cNvPr id="1580" name="Google Shape;1580;p45"/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5"/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5"/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5"/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5"/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5"/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45"/>
          <p:cNvGrpSpPr/>
          <p:nvPr/>
        </p:nvGrpSpPr>
        <p:grpSpPr>
          <a:xfrm>
            <a:off x="6956464" y="2767349"/>
            <a:ext cx="395551" cy="488412"/>
            <a:chOff x="5748295" y="1499833"/>
            <a:chExt cx="323294" cy="356115"/>
          </a:xfrm>
        </p:grpSpPr>
        <p:sp>
          <p:nvSpPr>
            <p:cNvPr id="1588" name="Google Shape;1588;p45"/>
            <p:cNvSpPr/>
            <p:nvPr/>
          </p:nvSpPr>
          <p:spPr>
            <a:xfrm>
              <a:off x="5871276" y="1611474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346"/>
                  </a:lnTo>
                  <a:cubicBezTo>
                    <a:pt x="0" y="429"/>
                    <a:pt x="84" y="513"/>
                    <a:pt x="167" y="513"/>
                  </a:cubicBezTo>
                  <a:cubicBezTo>
                    <a:pt x="250" y="513"/>
                    <a:pt x="334" y="429"/>
                    <a:pt x="334" y="346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5"/>
            <p:cNvSpPr/>
            <p:nvPr/>
          </p:nvSpPr>
          <p:spPr>
            <a:xfrm>
              <a:off x="5938406" y="161147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8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5"/>
            <p:cNvSpPr/>
            <p:nvPr/>
          </p:nvSpPr>
          <p:spPr>
            <a:xfrm>
              <a:off x="5887116" y="1650820"/>
              <a:ext cx="45683" cy="15777"/>
            </a:xfrm>
            <a:custGeom>
              <a:avLst/>
              <a:gdLst/>
              <a:ahLst/>
              <a:cxnLst/>
              <a:rect l="l" t="t" r="r" b="b"/>
              <a:pathLst>
                <a:path w="1442" h="498" extrusionOk="0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199"/>
                    <a:pt x="60" y="283"/>
                  </a:cubicBezTo>
                  <a:cubicBezTo>
                    <a:pt x="203" y="414"/>
                    <a:pt x="441" y="497"/>
                    <a:pt x="691" y="497"/>
                  </a:cubicBezTo>
                  <a:cubicBezTo>
                    <a:pt x="965" y="497"/>
                    <a:pt x="1203" y="414"/>
                    <a:pt x="1334" y="283"/>
                  </a:cubicBezTo>
                  <a:cubicBezTo>
                    <a:pt x="1441" y="199"/>
                    <a:pt x="1441" y="104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1" y="45"/>
                  </a:cubicBezTo>
                  <a:cubicBezTo>
                    <a:pt x="1072" y="104"/>
                    <a:pt x="917" y="176"/>
                    <a:pt x="715" y="176"/>
                  </a:cubicBezTo>
                  <a:cubicBezTo>
                    <a:pt x="500" y="176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5"/>
            <p:cNvSpPr/>
            <p:nvPr/>
          </p:nvSpPr>
          <p:spPr>
            <a:xfrm>
              <a:off x="5748295" y="1499833"/>
              <a:ext cx="323294" cy="355355"/>
            </a:xfrm>
            <a:custGeom>
              <a:avLst/>
              <a:gdLst/>
              <a:ahLst/>
              <a:cxnLst/>
              <a:rect l="l" t="t" r="r" b="b"/>
              <a:pathLst>
                <a:path w="10205" h="11217" extrusionOk="0">
                  <a:moveTo>
                    <a:pt x="7026" y="334"/>
                  </a:moveTo>
                  <a:cubicBezTo>
                    <a:pt x="7323" y="334"/>
                    <a:pt x="7561" y="572"/>
                    <a:pt x="7561" y="870"/>
                  </a:cubicBezTo>
                  <a:lnTo>
                    <a:pt x="7561" y="3346"/>
                  </a:lnTo>
                  <a:lnTo>
                    <a:pt x="7371" y="3346"/>
                  </a:lnTo>
                  <a:cubicBezTo>
                    <a:pt x="7264" y="3346"/>
                    <a:pt x="7180" y="3251"/>
                    <a:pt x="7180" y="3156"/>
                  </a:cubicBezTo>
                  <a:lnTo>
                    <a:pt x="7180" y="2632"/>
                  </a:lnTo>
                  <a:cubicBezTo>
                    <a:pt x="7180" y="2156"/>
                    <a:pt x="6787" y="1763"/>
                    <a:pt x="6311" y="1763"/>
                  </a:cubicBezTo>
                  <a:lnTo>
                    <a:pt x="4561" y="1763"/>
                  </a:lnTo>
                  <a:cubicBezTo>
                    <a:pt x="4466" y="1763"/>
                    <a:pt x="4394" y="1846"/>
                    <a:pt x="4394" y="1929"/>
                  </a:cubicBezTo>
                  <a:cubicBezTo>
                    <a:pt x="4394" y="2025"/>
                    <a:pt x="4466" y="2096"/>
                    <a:pt x="4561" y="2096"/>
                  </a:cubicBezTo>
                  <a:lnTo>
                    <a:pt x="6311" y="2096"/>
                  </a:lnTo>
                  <a:cubicBezTo>
                    <a:pt x="6609" y="2096"/>
                    <a:pt x="6847" y="2334"/>
                    <a:pt x="6847" y="2632"/>
                  </a:cubicBezTo>
                  <a:lnTo>
                    <a:pt x="6847" y="3156"/>
                  </a:lnTo>
                  <a:cubicBezTo>
                    <a:pt x="6847" y="3441"/>
                    <a:pt x="7085" y="3680"/>
                    <a:pt x="7371" y="3680"/>
                  </a:cubicBezTo>
                  <a:lnTo>
                    <a:pt x="7633" y="3680"/>
                  </a:lnTo>
                  <a:cubicBezTo>
                    <a:pt x="7704" y="3680"/>
                    <a:pt x="7788" y="3703"/>
                    <a:pt x="7847" y="3763"/>
                  </a:cubicBezTo>
                  <a:cubicBezTo>
                    <a:pt x="7907" y="3822"/>
                    <a:pt x="7919" y="3894"/>
                    <a:pt x="7919" y="3977"/>
                  </a:cubicBezTo>
                  <a:cubicBezTo>
                    <a:pt x="7907" y="4108"/>
                    <a:pt x="7776" y="4227"/>
                    <a:pt x="7621" y="4227"/>
                  </a:cubicBezTo>
                  <a:lnTo>
                    <a:pt x="7549" y="4227"/>
                  </a:lnTo>
                  <a:lnTo>
                    <a:pt x="7549" y="4215"/>
                  </a:lnTo>
                  <a:cubicBezTo>
                    <a:pt x="7549" y="4120"/>
                    <a:pt x="7478" y="4049"/>
                    <a:pt x="7383" y="4049"/>
                  </a:cubicBezTo>
                  <a:cubicBezTo>
                    <a:pt x="7299" y="4049"/>
                    <a:pt x="7216" y="4120"/>
                    <a:pt x="7216" y="4215"/>
                  </a:cubicBezTo>
                  <a:cubicBezTo>
                    <a:pt x="7216" y="5370"/>
                    <a:pt x="6264" y="6323"/>
                    <a:pt x="5109" y="6323"/>
                  </a:cubicBezTo>
                  <a:cubicBezTo>
                    <a:pt x="5101" y="6323"/>
                    <a:pt x="5094" y="6323"/>
                    <a:pt x="5087" y="6323"/>
                  </a:cubicBezTo>
                  <a:cubicBezTo>
                    <a:pt x="3930" y="6323"/>
                    <a:pt x="2989" y="5375"/>
                    <a:pt x="2989" y="4215"/>
                  </a:cubicBezTo>
                  <a:cubicBezTo>
                    <a:pt x="2989" y="4120"/>
                    <a:pt x="2918" y="4049"/>
                    <a:pt x="2835" y="4049"/>
                  </a:cubicBezTo>
                  <a:cubicBezTo>
                    <a:pt x="2739" y="4049"/>
                    <a:pt x="2668" y="4120"/>
                    <a:pt x="2668" y="4215"/>
                  </a:cubicBezTo>
                  <a:lnTo>
                    <a:pt x="2668" y="4227"/>
                  </a:lnTo>
                  <a:lnTo>
                    <a:pt x="2561" y="4227"/>
                  </a:lnTo>
                  <a:cubicBezTo>
                    <a:pt x="2489" y="4227"/>
                    <a:pt x="2418" y="4192"/>
                    <a:pt x="2358" y="4132"/>
                  </a:cubicBezTo>
                  <a:cubicBezTo>
                    <a:pt x="2299" y="4073"/>
                    <a:pt x="2275" y="4001"/>
                    <a:pt x="2275" y="3930"/>
                  </a:cubicBezTo>
                  <a:cubicBezTo>
                    <a:pt x="2299" y="3799"/>
                    <a:pt x="2430" y="3680"/>
                    <a:pt x="2573" y="3680"/>
                  </a:cubicBezTo>
                  <a:lnTo>
                    <a:pt x="2811" y="3680"/>
                  </a:lnTo>
                  <a:cubicBezTo>
                    <a:pt x="3097" y="3680"/>
                    <a:pt x="3335" y="3441"/>
                    <a:pt x="3335" y="3156"/>
                  </a:cubicBezTo>
                  <a:lnTo>
                    <a:pt x="3335" y="2632"/>
                  </a:lnTo>
                  <a:cubicBezTo>
                    <a:pt x="3335" y="2334"/>
                    <a:pt x="3573" y="2096"/>
                    <a:pt x="3870" y="2096"/>
                  </a:cubicBezTo>
                  <a:cubicBezTo>
                    <a:pt x="3954" y="2096"/>
                    <a:pt x="4037" y="2025"/>
                    <a:pt x="4037" y="1929"/>
                  </a:cubicBezTo>
                  <a:cubicBezTo>
                    <a:pt x="4037" y="1846"/>
                    <a:pt x="3954" y="1763"/>
                    <a:pt x="3870" y="1763"/>
                  </a:cubicBezTo>
                  <a:cubicBezTo>
                    <a:pt x="3394" y="1763"/>
                    <a:pt x="3013" y="2156"/>
                    <a:pt x="3013" y="2632"/>
                  </a:cubicBezTo>
                  <a:lnTo>
                    <a:pt x="3013" y="3156"/>
                  </a:lnTo>
                  <a:cubicBezTo>
                    <a:pt x="3013" y="3251"/>
                    <a:pt x="2918" y="3346"/>
                    <a:pt x="2811" y="3346"/>
                  </a:cubicBezTo>
                  <a:lnTo>
                    <a:pt x="2620" y="3346"/>
                  </a:lnTo>
                  <a:lnTo>
                    <a:pt x="2620" y="870"/>
                  </a:lnTo>
                  <a:cubicBezTo>
                    <a:pt x="2620" y="572"/>
                    <a:pt x="2858" y="334"/>
                    <a:pt x="3156" y="334"/>
                  </a:cubicBezTo>
                  <a:close/>
                  <a:moveTo>
                    <a:pt x="6549" y="6204"/>
                  </a:moveTo>
                  <a:lnTo>
                    <a:pt x="6549" y="6632"/>
                  </a:lnTo>
                  <a:cubicBezTo>
                    <a:pt x="6549" y="6811"/>
                    <a:pt x="6621" y="6990"/>
                    <a:pt x="6764" y="7121"/>
                  </a:cubicBezTo>
                  <a:lnTo>
                    <a:pt x="7085" y="7454"/>
                  </a:lnTo>
                  <a:lnTo>
                    <a:pt x="7085" y="8085"/>
                  </a:lnTo>
                  <a:lnTo>
                    <a:pt x="7061" y="8085"/>
                  </a:lnTo>
                  <a:cubicBezTo>
                    <a:pt x="7061" y="9097"/>
                    <a:pt x="6264" y="9930"/>
                    <a:pt x="5287" y="10014"/>
                  </a:cubicBezTo>
                  <a:lnTo>
                    <a:pt x="5287" y="9835"/>
                  </a:lnTo>
                  <a:cubicBezTo>
                    <a:pt x="5287" y="9752"/>
                    <a:pt x="5204" y="9668"/>
                    <a:pt x="5121" y="9668"/>
                  </a:cubicBezTo>
                  <a:cubicBezTo>
                    <a:pt x="5037" y="9668"/>
                    <a:pt x="4954" y="9752"/>
                    <a:pt x="4954" y="9835"/>
                  </a:cubicBezTo>
                  <a:lnTo>
                    <a:pt x="4954" y="10014"/>
                  </a:lnTo>
                  <a:cubicBezTo>
                    <a:pt x="3966" y="9930"/>
                    <a:pt x="3192" y="9097"/>
                    <a:pt x="3192" y="8085"/>
                  </a:cubicBezTo>
                  <a:lnTo>
                    <a:pt x="3192" y="7442"/>
                  </a:lnTo>
                  <a:lnTo>
                    <a:pt x="3513" y="7109"/>
                  </a:lnTo>
                  <a:cubicBezTo>
                    <a:pt x="3644" y="6978"/>
                    <a:pt x="3728" y="6811"/>
                    <a:pt x="3728" y="6620"/>
                  </a:cubicBezTo>
                  <a:lnTo>
                    <a:pt x="3728" y="6204"/>
                  </a:lnTo>
                  <a:cubicBezTo>
                    <a:pt x="4120" y="6489"/>
                    <a:pt x="4621" y="6668"/>
                    <a:pt x="5132" y="6668"/>
                  </a:cubicBezTo>
                  <a:cubicBezTo>
                    <a:pt x="5668" y="6668"/>
                    <a:pt x="6145" y="6501"/>
                    <a:pt x="6549" y="6204"/>
                  </a:cubicBezTo>
                  <a:close/>
                  <a:moveTo>
                    <a:pt x="3168" y="1"/>
                  </a:moveTo>
                  <a:cubicBezTo>
                    <a:pt x="2692" y="1"/>
                    <a:pt x="2311" y="382"/>
                    <a:pt x="2311" y="858"/>
                  </a:cubicBezTo>
                  <a:lnTo>
                    <a:pt x="2311" y="3394"/>
                  </a:lnTo>
                  <a:cubicBezTo>
                    <a:pt x="2120" y="3477"/>
                    <a:pt x="1977" y="3656"/>
                    <a:pt x="1965" y="3870"/>
                  </a:cubicBezTo>
                  <a:cubicBezTo>
                    <a:pt x="1954" y="4037"/>
                    <a:pt x="2013" y="4215"/>
                    <a:pt x="2120" y="4334"/>
                  </a:cubicBezTo>
                  <a:cubicBezTo>
                    <a:pt x="2239" y="4454"/>
                    <a:pt x="2394" y="4525"/>
                    <a:pt x="2561" y="4525"/>
                  </a:cubicBezTo>
                  <a:lnTo>
                    <a:pt x="2680" y="4525"/>
                  </a:lnTo>
                  <a:cubicBezTo>
                    <a:pt x="2751" y="5049"/>
                    <a:pt x="2989" y="5525"/>
                    <a:pt x="3347" y="5894"/>
                  </a:cubicBezTo>
                  <a:lnTo>
                    <a:pt x="3347" y="6609"/>
                  </a:lnTo>
                  <a:cubicBezTo>
                    <a:pt x="3347" y="6716"/>
                    <a:pt x="3311" y="6799"/>
                    <a:pt x="3251" y="6859"/>
                  </a:cubicBezTo>
                  <a:lnTo>
                    <a:pt x="2632" y="7466"/>
                  </a:lnTo>
                  <a:cubicBezTo>
                    <a:pt x="2573" y="7525"/>
                    <a:pt x="2513" y="7561"/>
                    <a:pt x="2442" y="7573"/>
                  </a:cubicBezTo>
                  <a:lnTo>
                    <a:pt x="1299" y="7787"/>
                  </a:lnTo>
                  <a:cubicBezTo>
                    <a:pt x="549" y="7918"/>
                    <a:pt x="1" y="8573"/>
                    <a:pt x="1" y="9335"/>
                  </a:cubicBezTo>
                  <a:lnTo>
                    <a:pt x="1" y="11038"/>
                  </a:lnTo>
                  <a:cubicBezTo>
                    <a:pt x="1" y="11133"/>
                    <a:pt x="72" y="11204"/>
                    <a:pt x="168" y="11204"/>
                  </a:cubicBezTo>
                  <a:cubicBezTo>
                    <a:pt x="251" y="11204"/>
                    <a:pt x="334" y="11133"/>
                    <a:pt x="334" y="11038"/>
                  </a:cubicBezTo>
                  <a:lnTo>
                    <a:pt x="334" y="9335"/>
                  </a:lnTo>
                  <a:cubicBezTo>
                    <a:pt x="334" y="8740"/>
                    <a:pt x="763" y="8216"/>
                    <a:pt x="1358" y="8109"/>
                  </a:cubicBezTo>
                  <a:lnTo>
                    <a:pt x="2120" y="7978"/>
                  </a:lnTo>
                  <a:lnTo>
                    <a:pt x="2120" y="11061"/>
                  </a:lnTo>
                  <a:cubicBezTo>
                    <a:pt x="2120" y="11145"/>
                    <a:pt x="2192" y="11216"/>
                    <a:pt x="2275" y="11216"/>
                  </a:cubicBezTo>
                  <a:cubicBezTo>
                    <a:pt x="2370" y="11216"/>
                    <a:pt x="2442" y="11145"/>
                    <a:pt x="2442" y="11061"/>
                  </a:cubicBezTo>
                  <a:lnTo>
                    <a:pt x="2442" y="7918"/>
                  </a:lnTo>
                  <a:lnTo>
                    <a:pt x="2501" y="7894"/>
                  </a:lnTo>
                  <a:cubicBezTo>
                    <a:pt x="2620" y="7883"/>
                    <a:pt x="2727" y="7823"/>
                    <a:pt x="2835" y="7752"/>
                  </a:cubicBezTo>
                  <a:lnTo>
                    <a:pt x="2835" y="8061"/>
                  </a:lnTo>
                  <a:cubicBezTo>
                    <a:pt x="2835" y="9311"/>
                    <a:pt x="3847" y="10347"/>
                    <a:pt x="5109" y="10347"/>
                  </a:cubicBezTo>
                  <a:cubicBezTo>
                    <a:pt x="6359" y="10347"/>
                    <a:pt x="7383" y="9335"/>
                    <a:pt x="7383" y="8061"/>
                  </a:cubicBezTo>
                  <a:lnTo>
                    <a:pt x="7383" y="7752"/>
                  </a:lnTo>
                  <a:cubicBezTo>
                    <a:pt x="7478" y="7823"/>
                    <a:pt x="7597" y="7883"/>
                    <a:pt x="7716" y="7894"/>
                  </a:cubicBezTo>
                  <a:lnTo>
                    <a:pt x="7776" y="7918"/>
                  </a:lnTo>
                  <a:lnTo>
                    <a:pt x="7776" y="8240"/>
                  </a:lnTo>
                  <a:cubicBezTo>
                    <a:pt x="7776" y="8335"/>
                    <a:pt x="7847" y="8406"/>
                    <a:pt x="7930" y="8406"/>
                  </a:cubicBezTo>
                  <a:cubicBezTo>
                    <a:pt x="8026" y="8406"/>
                    <a:pt x="8097" y="8335"/>
                    <a:pt x="8097" y="8240"/>
                  </a:cubicBezTo>
                  <a:lnTo>
                    <a:pt x="8097" y="7978"/>
                  </a:lnTo>
                  <a:lnTo>
                    <a:pt x="8859" y="8109"/>
                  </a:lnTo>
                  <a:cubicBezTo>
                    <a:pt x="9454" y="8216"/>
                    <a:pt x="9883" y="8728"/>
                    <a:pt x="9883" y="9323"/>
                  </a:cubicBezTo>
                  <a:lnTo>
                    <a:pt x="9883" y="11038"/>
                  </a:lnTo>
                  <a:cubicBezTo>
                    <a:pt x="9883" y="11133"/>
                    <a:pt x="9955" y="11204"/>
                    <a:pt x="10050" y="11204"/>
                  </a:cubicBezTo>
                  <a:cubicBezTo>
                    <a:pt x="10133" y="11204"/>
                    <a:pt x="10205" y="11133"/>
                    <a:pt x="10205" y="11038"/>
                  </a:cubicBezTo>
                  <a:lnTo>
                    <a:pt x="10205" y="9323"/>
                  </a:lnTo>
                  <a:cubicBezTo>
                    <a:pt x="10181" y="8585"/>
                    <a:pt x="9645" y="7930"/>
                    <a:pt x="8907" y="7799"/>
                  </a:cubicBezTo>
                  <a:lnTo>
                    <a:pt x="7752" y="7585"/>
                  </a:lnTo>
                  <a:cubicBezTo>
                    <a:pt x="7680" y="7573"/>
                    <a:pt x="7621" y="7549"/>
                    <a:pt x="7561" y="7490"/>
                  </a:cubicBezTo>
                  <a:lnTo>
                    <a:pt x="6954" y="6870"/>
                  </a:lnTo>
                  <a:cubicBezTo>
                    <a:pt x="6883" y="6799"/>
                    <a:pt x="6847" y="6716"/>
                    <a:pt x="6847" y="6620"/>
                  </a:cubicBezTo>
                  <a:lnTo>
                    <a:pt x="6847" y="5906"/>
                  </a:lnTo>
                  <a:cubicBezTo>
                    <a:pt x="7204" y="5549"/>
                    <a:pt x="7442" y="5073"/>
                    <a:pt x="7514" y="4537"/>
                  </a:cubicBezTo>
                  <a:lnTo>
                    <a:pt x="7621" y="4537"/>
                  </a:lnTo>
                  <a:cubicBezTo>
                    <a:pt x="7954" y="4537"/>
                    <a:pt x="8216" y="4299"/>
                    <a:pt x="8252" y="4001"/>
                  </a:cubicBezTo>
                  <a:cubicBezTo>
                    <a:pt x="8264" y="3834"/>
                    <a:pt x="8204" y="3656"/>
                    <a:pt x="8097" y="3537"/>
                  </a:cubicBezTo>
                  <a:cubicBezTo>
                    <a:pt x="8038" y="3477"/>
                    <a:pt x="7978" y="3441"/>
                    <a:pt x="7907" y="3394"/>
                  </a:cubicBezTo>
                  <a:lnTo>
                    <a:pt x="7907" y="858"/>
                  </a:lnTo>
                  <a:cubicBezTo>
                    <a:pt x="7907" y="382"/>
                    <a:pt x="7514" y="1"/>
                    <a:pt x="7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5865225" y="1594842"/>
              <a:ext cx="22683" cy="12894"/>
            </a:xfrm>
            <a:custGeom>
              <a:avLst/>
              <a:gdLst/>
              <a:ahLst/>
              <a:cxnLst/>
              <a:rect l="l" t="t" r="r" b="b"/>
              <a:pathLst>
                <a:path w="716" h="407" extrusionOk="0">
                  <a:moveTo>
                    <a:pt x="191" y="0"/>
                  </a:moveTo>
                  <a:cubicBezTo>
                    <a:pt x="104" y="0"/>
                    <a:pt x="24" y="58"/>
                    <a:pt x="13" y="145"/>
                  </a:cubicBezTo>
                  <a:cubicBezTo>
                    <a:pt x="1" y="228"/>
                    <a:pt x="60" y="323"/>
                    <a:pt x="156" y="335"/>
                  </a:cubicBezTo>
                  <a:lnTo>
                    <a:pt x="513" y="407"/>
                  </a:lnTo>
                  <a:lnTo>
                    <a:pt x="537" y="407"/>
                  </a:lnTo>
                  <a:cubicBezTo>
                    <a:pt x="608" y="407"/>
                    <a:pt x="691" y="347"/>
                    <a:pt x="703" y="276"/>
                  </a:cubicBezTo>
                  <a:cubicBezTo>
                    <a:pt x="715" y="181"/>
                    <a:pt x="656" y="97"/>
                    <a:pt x="572" y="85"/>
                  </a:cubicBezTo>
                  <a:lnTo>
                    <a:pt x="215" y="2"/>
                  </a:lnTo>
                  <a:cubicBezTo>
                    <a:pt x="207" y="1"/>
                    <a:pt x="199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5"/>
            <p:cNvSpPr/>
            <p:nvPr/>
          </p:nvSpPr>
          <p:spPr>
            <a:xfrm>
              <a:off x="5931627" y="1594462"/>
              <a:ext cx="23412" cy="12894"/>
            </a:xfrm>
            <a:custGeom>
              <a:avLst/>
              <a:gdLst/>
              <a:ahLst/>
              <a:cxnLst/>
              <a:rect l="l" t="t" r="r" b="b"/>
              <a:pathLst>
                <a:path w="739" h="407" extrusionOk="0">
                  <a:moveTo>
                    <a:pt x="534" y="1"/>
                  </a:moveTo>
                  <a:cubicBezTo>
                    <a:pt x="527" y="1"/>
                    <a:pt x="519" y="1"/>
                    <a:pt x="512" y="2"/>
                  </a:cubicBezTo>
                  <a:lnTo>
                    <a:pt x="155" y="73"/>
                  </a:lnTo>
                  <a:cubicBezTo>
                    <a:pt x="60" y="97"/>
                    <a:pt x="0" y="181"/>
                    <a:pt x="12" y="276"/>
                  </a:cubicBezTo>
                  <a:cubicBezTo>
                    <a:pt x="36" y="347"/>
                    <a:pt x="107" y="407"/>
                    <a:pt x="179" y="407"/>
                  </a:cubicBezTo>
                  <a:lnTo>
                    <a:pt x="215" y="407"/>
                  </a:lnTo>
                  <a:lnTo>
                    <a:pt x="572" y="335"/>
                  </a:lnTo>
                  <a:cubicBezTo>
                    <a:pt x="679" y="312"/>
                    <a:pt x="739" y="228"/>
                    <a:pt x="703" y="133"/>
                  </a:cubicBezTo>
                  <a:cubicBezTo>
                    <a:pt x="692" y="57"/>
                    <a:pt x="611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5"/>
            <p:cNvSpPr/>
            <p:nvPr/>
          </p:nvSpPr>
          <p:spPr>
            <a:xfrm>
              <a:off x="5993846" y="1778586"/>
              <a:ext cx="10613" cy="77363"/>
            </a:xfrm>
            <a:custGeom>
              <a:avLst/>
              <a:gdLst/>
              <a:ahLst/>
              <a:cxnLst/>
              <a:rect l="l" t="t" r="r" b="b"/>
              <a:pathLst>
                <a:path w="335" h="244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2274"/>
                  </a:lnTo>
                  <a:cubicBezTo>
                    <a:pt x="1" y="2358"/>
                    <a:pt x="84" y="2441"/>
                    <a:pt x="168" y="2441"/>
                  </a:cubicBezTo>
                  <a:cubicBezTo>
                    <a:pt x="251" y="2441"/>
                    <a:pt x="334" y="2358"/>
                    <a:pt x="334" y="2274"/>
                  </a:cubicBezTo>
                  <a:lnTo>
                    <a:pt x="334" y="155"/>
                  </a:lnTo>
                  <a:cubicBezTo>
                    <a:pt x="334" y="72"/>
                    <a:pt x="263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5" name="Google Shape;1595;p45"/>
          <p:cNvGrpSpPr/>
          <p:nvPr/>
        </p:nvGrpSpPr>
        <p:grpSpPr>
          <a:xfrm>
            <a:off x="1489037" y="3642366"/>
            <a:ext cx="395527" cy="501614"/>
            <a:chOff x="7596157" y="1968159"/>
            <a:chExt cx="279544" cy="358142"/>
          </a:xfrm>
        </p:grpSpPr>
        <p:sp>
          <p:nvSpPr>
            <p:cNvPr id="1596" name="Google Shape;1596;p45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5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5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5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5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5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45"/>
          <p:cNvGrpSpPr/>
          <p:nvPr/>
        </p:nvGrpSpPr>
        <p:grpSpPr>
          <a:xfrm>
            <a:off x="7153041" y="3498978"/>
            <a:ext cx="395555" cy="501614"/>
            <a:chOff x="7596157" y="1968159"/>
            <a:chExt cx="279544" cy="358142"/>
          </a:xfrm>
        </p:grpSpPr>
        <p:sp>
          <p:nvSpPr>
            <p:cNvPr id="1603" name="Google Shape;1603;p45"/>
            <p:cNvSpPr/>
            <p:nvPr/>
          </p:nvSpPr>
          <p:spPr>
            <a:xfrm>
              <a:off x="7696868" y="2092408"/>
              <a:ext cx="10581" cy="16252"/>
            </a:xfrm>
            <a:custGeom>
              <a:avLst/>
              <a:gdLst/>
              <a:ahLst/>
              <a:cxnLst/>
              <a:rect l="l" t="t" r="r" b="b"/>
              <a:pathLst>
                <a:path w="334" h="51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63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5"/>
            <p:cNvSpPr/>
            <p:nvPr/>
          </p:nvSpPr>
          <p:spPr>
            <a:xfrm>
              <a:off x="7764378" y="2092408"/>
              <a:ext cx="10613" cy="16252"/>
            </a:xfrm>
            <a:custGeom>
              <a:avLst/>
              <a:gdLst/>
              <a:ahLst/>
              <a:cxnLst/>
              <a:rect l="l" t="t" r="r" b="b"/>
              <a:pathLst>
                <a:path w="335" h="513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5"/>
            <p:cNvSpPr/>
            <p:nvPr/>
          </p:nvSpPr>
          <p:spPr>
            <a:xfrm>
              <a:off x="7713088" y="2143032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1" y="105"/>
                    <a:pt x="1" y="200"/>
                    <a:pt x="60" y="283"/>
                  </a:cubicBezTo>
                  <a:cubicBezTo>
                    <a:pt x="203" y="414"/>
                    <a:pt x="441" y="498"/>
                    <a:pt x="703" y="498"/>
                  </a:cubicBezTo>
                  <a:cubicBezTo>
                    <a:pt x="953" y="498"/>
                    <a:pt x="1203" y="414"/>
                    <a:pt x="1334" y="283"/>
                  </a:cubicBezTo>
                  <a:cubicBezTo>
                    <a:pt x="1429" y="200"/>
                    <a:pt x="1429" y="105"/>
                    <a:pt x="1370" y="45"/>
                  </a:cubicBezTo>
                  <a:cubicBezTo>
                    <a:pt x="1340" y="16"/>
                    <a:pt x="1298" y="1"/>
                    <a:pt x="1255" y="1"/>
                  </a:cubicBezTo>
                  <a:cubicBezTo>
                    <a:pt x="1212" y="1"/>
                    <a:pt x="1167" y="16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5"/>
            <p:cNvSpPr/>
            <p:nvPr/>
          </p:nvSpPr>
          <p:spPr>
            <a:xfrm>
              <a:off x="7691197" y="2075427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1"/>
                    <a:pt x="84" y="334"/>
                    <a:pt x="168" y="334"/>
                  </a:cubicBezTo>
                  <a:lnTo>
                    <a:pt x="525" y="334"/>
                  </a:lnTo>
                  <a:cubicBezTo>
                    <a:pt x="620" y="334"/>
                    <a:pt x="692" y="251"/>
                    <a:pt x="692" y="167"/>
                  </a:cubicBezTo>
                  <a:cubicBezTo>
                    <a:pt x="692" y="72"/>
                    <a:pt x="620" y="0"/>
                    <a:pt x="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5"/>
            <p:cNvSpPr/>
            <p:nvPr/>
          </p:nvSpPr>
          <p:spPr>
            <a:xfrm>
              <a:off x="7758739" y="2075427"/>
              <a:ext cx="21891" cy="10581"/>
            </a:xfrm>
            <a:custGeom>
              <a:avLst/>
              <a:gdLst/>
              <a:ahLst/>
              <a:cxnLst/>
              <a:rect l="l" t="t" r="r" b="b"/>
              <a:pathLst>
                <a:path w="69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91" y="251"/>
                    <a:pt x="691" y="167"/>
                  </a:cubicBezTo>
                  <a:cubicBezTo>
                    <a:pt x="691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5"/>
            <p:cNvSpPr/>
            <p:nvPr/>
          </p:nvSpPr>
          <p:spPr>
            <a:xfrm>
              <a:off x="7596157" y="1968159"/>
              <a:ext cx="279544" cy="358142"/>
            </a:xfrm>
            <a:custGeom>
              <a:avLst/>
              <a:gdLst/>
              <a:ahLst/>
              <a:cxnLst/>
              <a:rect l="l" t="t" r="r" b="b"/>
              <a:pathLst>
                <a:path w="8824" h="11305" extrusionOk="0">
                  <a:moveTo>
                    <a:pt x="2287" y="481"/>
                  </a:moveTo>
                  <a:cubicBezTo>
                    <a:pt x="2394" y="565"/>
                    <a:pt x="2525" y="600"/>
                    <a:pt x="2691" y="636"/>
                  </a:cubicBezTo>
                  <a:cubicBezTo>
                    <a:pt x="3001" y="708"/>
                    <a:pt x="3322" y="708"/>
                    <a:pt x="3537" y="708"/>
                  </a:cubicBezTo>
                  <a:lnTo>
                    <a:pt x="5299" y="708"/>
                  </a:lnTo>
                  <a:cubicBezTo>
                    <a:pt x="5739" y="708"/>
                    <a:pt x="6192" y="898"/>
                    <a:pt x="6490" y="1243"/>
                  </a:cubicBezTo>
                  <a:cubicBezTo>
                    <a:pt x="6787" y="1589"/>
                    <a:pt x="6930" y="2029"/>
                    <a:pt x="6894" y="2482"/>
                  </a:cubicBezTo>
                  <a:lnTo>
                    <a:pt x="6751" y="3744"/>
                  </a:lnTo>
                  <a:lnTo>
                    <a:pt x="6728" y="3744"/>
                  </a:lnTo>
                  <a:cubicBezTo>
                    <a:pt x="6620" y="3744"/>
                    <a:pt x="6537" y="3660"/>
                    <a:pt x="6537" y="3553"/>
                  </a:cubicBezTo>
                  <a:lnTo>
                    <a:pt x="6537" y="2839"/>
                  </a:lnTo>
                  <a:cubicBezTo>
                    <a:pt x="6537" y="2446"/>
                    <a:pt x="6216" y="2136"/>
                    <a:pt x="5835" y="2136"/>
                  </a:cubicBezTo>
                  <a:lnTo>
                    <a:pt x="4954" y="2136"/>
                  </a:lnTo>
                  <a:cubicBezTo>
                    <a:pt x="3846" y="2136"/>
                    <a:pt x="3072" y="1886"/>
                    <a:pt x="2644" y="1374"/>
                  </a:cubicBezTo>
                  <a:cubicBezTo>
                    <a:pt x="2382" y="1065"/>
                    <a:pt x="2299" y="719"/>
                    <a:pt x="2287" y="481"/>
                  </a:cubicBezTo>
                  <a:close/>
                  <a:moveTo>
                    <a:pt x="2215" y="1398"/>
                  </a:moveTo>
                  <a:cubicBezTo>
                    <a:pt x="2263" y="1458"/>
                    <a:pt x="2310" y="1529"/>
                    <a:pt x="2370" y="1589"/>
                  </a:cubicBezTo>
                  <a:cubicBezTo>
                    <a:pt x="2858" y="2172"/>
                    <a:pt x="3715" y="2470"/>
                    <a:pt x="4942" y="2470"/>
                  </a:cubicBezTo>
                  <a:lnTo>
                    <a:pt x="5823" y="2470"/>
                  </a:lnTo>
                  <a:cubicBezTo>
                    <a:pt x="6025" y="2470"/>
                    <a:pt x="6192" y="2624"/>
                    <a:pt x="6192" y="2839"/>
                  </a:cubicBezTo>
                  <a:lnTo>
                    <a:pt x="6192" y="3553"/>
                  </a:lnTo>
                  <a:cubicBezTo>
                    <a:pt x="6192" y="3839"/>
                    <a:pt x="6430" y="4077"/>
                    <a:pt x="6716" y="4077"/>
                  </a:cubicBezTo>
                  <a:lnTo>
                    <a:pt x="6978" y="4077"/>
                  </a:lnTo>
                  <a:cubicBezTo>
                    <a:pt x="7049" y="4077"/>
                    <a:pt x="7132" y="4101"/>
                    <a:pt x="7192" y="4160"/>
                  </a:cubicBezTo>
                  <a:cubicBezTo>
                    <a:pt x="7252" y="4220"/>
                    <a:pt x="7263" y="4291"/>
                    <a:pt x="7263" y="4375"/>
                  </a:cubicBezTo>
                  <a:cubicBezTo>
                    <a:pt x="7252" y="4506"/>
                    <a:pt x="7109" y="4625"/>
                    <a:pt x="6966" y="4625"/>
                  </a:cubicBezTo>
                  <a:lnTo>
                    <a:pt x="6894" y="4625"/>
                  </a:lnTo>
                  <a:lnTo>
                    <a:pt x="6894" y="4613"/>
                  </a:lnTo>
                  <a:cubicBezTo>
                    <a:pt x="6894" y="4518"/>
                    <a:pt x="6811" y="4446"/>
                    <a:pt x="6728" y="4446"/>
                  </a:cubicBezTo>
                  <a:cubicBezTo>
                    <a:pt x="6632" y="4446"/>
                    <a:pt x="6561" y="4518"/>
                    <a:pt x="6561" y="4613"/>
                  </a:cubicBezTo>
                  <a:cubicBezTo>
                    <a:pt x="6561" y="4815"/>
                    <a:pt x="6537" y="5006"/>
                    <a:pt x="6478" y="5208"/>
                  </a:cubicBezTo>
                  <a:cubicBezTo>
                    <a:pt x="6359" y="4982"/>
                    <a:pt x="6120" y="4803"/>
                    <a:pt x="5835" y="4803"/>
                  </a:cubicBezTo>
                  <a:lnTo>
                    <a:pt x="3001" y="4803"/>
                  </a:lnTo>
                  <a:cubicBezTo>
                    <a:pt x="2727" y="4803"/>
                    <a:pt x="2489" y="4970"/>
                    <a:pt x="2370" y="5208"/>
                  </a:cubicBezTo>
                  <a:cubicBezTo>
                    <a:pt x="2310" y="5006"/>
                    <a:pt x="2275" y="4815"/>
                    <a:pt x="2275" y="4613"/>
                  </a:cubicBezTo>
                  <a:cubicBezTo>
                    <a:pt x="2275" y="4518"/>
                    <a:pt x="2203" y="4446"/>
                    <a:pt x="2108" y="4446"/>
                  </a:cubicBezTo>
                  <a:cubicBezTo>
                    <a:pt x="2025" y="4446"/>
                    <a:pt x="1953" y="4518"/>
                    <a:pt x="1953" y="4613"/>
                  </a:cubicBezTo>
                  <a:lnTo>
                    <a:pt x="1953" y="4625"/>
                  </a:lnTo>
                  <a:lnTo>
                    <a:pt x="1846" y="4625"/>
                  </a:lnTo>
                  <a:cubicBezTo>
                    <a:pt x="1775" y="4625"/>
                    <a:pt x="1691" y="4589"/>
                    <a:pt x="1632" y="4529"/>
                  </a:cubicBezTo>
                  <a:cubicBezTo>
                    <a:pt x="1572" y="4470"/>
                    <a:pt x="1560" y="4399"/>
                    <a:pt x="1560" y="4327"/>
                  </a:cubicBezTo>
                  <a:cubicBezTo>
                    <a:pt x="1572" y="4196"/>
                    <a:pt x="1715" y="4077"/>
                    <a:pt x="1858" y="4077"/>
                  </a:cubicBezTo>
                  <a:lnTo>
                    <a:pt x="2096" y="4077"/>
                  </a:lnTo>
                  <a:cubicBezTo>
                    <a:pt x="2382" y="4077"/>
                    <a:pt x="2620" y="3839"/>
                    <a:pt x="2620" y="3553"/>
                  </a:cubicBezTo>
                  <a:lnTo>
                    <a:pt x="2620" y="2672"/>
                  </a:lnTo>
                  <a:cubicBezTo>
                    <a:pt x="2620" y="2601"/>
                    <a:pt x="2644" y="2541"/>
                    <a:pt x="2703" y="2505"/>
                  </a:cubicBezTo>
                  <a:cubicBezTo>
                    <a:pt x="2787" y="2470"/>
                    <a:pt x="2810" y="2363"/>
                    <a:pt x="2763" y="2291"/>
                  </a:cubicBezTo>
                  <a:cubicBezTo>
                    <a:pt x="2739" y="2236"/>
                    <a:pt x="2685" y="2207"/>
                    <a:pt x="2630" y="2207"/>
                  </a:cubicBezTo>
                  <a:cubicBezTo>
                    <a:pt x="2602" y="2207"/>
                    <a:pt x="2573" y="2215"/>
                    <a:pt x="2549" y="2232"/>
                  </a:cubicBezTo>
                  <a:cubicBezTo>
                    <a:pt x="2382" y="2315"/>
                    <a:pt x="2287" y="2494"/>
                    <a:pt x="2287" y="2672"/>
                  </a:cubicBezTo>
                  <a:lnTo>
                    <a:pt x="2287" y="3553"/>
                  </a:lnTo>
                  <a:cubicBezTo>
                    <a:pt x="2287" y="3660"/>
                    <a:pt x="2203" y="3744"/>
                    <a:pt x="2096" y="3744"/>
                  </a:cubicBezTo>
                  <a:lnTo>
                    <a:pt x="2072" y="3744"/>
                  </a:lnTo>
                  <a:lnTo>
                    <a:pt x="1929" y="2482"/>
                  </a:lnTo>
                  <a:cubicBezTo>
                    <a:pt x="1894" y="2089"/>
                    <a:pt x="1989" y="1708"/>
                    <a:pt x="2215" y="1398"/>
                  </a:cubicBezTo>
                  <a:close/>
                  <a:moveTo>
                    <a:pt x="5823" y="5125"/>
                  </a:moveTo>
                  <a:cubicBezTo>
                    <a:pt x="6025" y="5125"/>
                    <a:pt x="6192" y="5291"/>
                    <a:pt x="6192" y="5506"/>
                  </a:cubicBezTo>
                  <a:lnTo>
                    <a:pt x="6192" y="5684"/>
                  </a:lnTo>
                  <a:cubicBezTo>
                    <a:pt x="6192" y="6661"/>
                    <a:pt x="5382" y="7470"/>
                    <a:pt x="4406" y="7470"/>
                  </a:cubicBezTo>
                  <a:cubicBezTo>
                    <a:pt x="3418" y="7470"/>
                    <a:pt x="2620" y="6661"/>
                    <a:pt x="2620" y="5684"/>
                  </a:cubicBezTo>
                  <a:lnTo>
                    <a:pt x="2620" y="5506"/>
                  </a:lnTo>
                  <a:cubicBezTo>
                    <a:pt x="2620" y="5291"/>
                    <a:pt x="2775" y="5125"/>
                    <a:pt x="2989" y="5125"/>
                  </a:cubicBezTo>
                  <a:close/>
                  <a:moveTo>
                    <a:pt x="2114" y="1"/>
                  </a:moveTo>
                  <a:cubicBezTo>
                    <a:pt x="2100" y="1"/>
                    <a:pt x="2086" y="2"/>
                    <a:pt x="2072" y="5"/>
                  </a:cubicBezTo>
                  <a:cubicBezTo>
                    <a:pt x="2013" y="29"/>
                    <a:pt x="1965" y="77"/>
                    <a:pt x="1953" y="136"/>
                  </a:cubicBezTo>
                  <a:cubicBezTo>
                    <a:pt x="1953" y="172"/>
                    <a:pt x="1870" y="577"/>
                    <a:pt x="2072" y="1053"/>
                  </a:cubicBezTo>
                  <a:cubicBezTo>
                    <a:pt x="1727" y="1446"/>
                    <a:pt x="1572" y="1970"/>
                    <a:pt x="1620" y="2494"/>
                  </a:cubicBezTo>
                  <a:lnTo>
                    <a:pt x="1751" y="3732"/>
                  </a:lnTo>
                  <a:cubicBezTo>
                    <a:pt x="1489" y="3779"/>
                    <a:pt x="1275" y="3994"/>
                    <a:pt x="1251" y="4268"/>
                  </a:cubicBezTo>
                  <a:cubicBezTo>
                    <a:pt x="1239" y="4446"/>
                    <a:pt x="1298" y="4613"/>
                    <a:pt x="1394" y="4744"/>
                  </a:cubicBezTo>
                  <a:cubicBezTo>
                    <a:pt x="1513" y="4875"/>
                    <a:pt x="1679" y="4934"/>
                    <a:pt x="1846" y="4934"/>
                  </a:cubicBezTo>
                  <a:lnTo>
                    <a:pt x="1965" y="4934"/>
                  </a:lnTo>
                  <a:cubicBezTo>
                    <a:pt x="2013" y="5280"/>
                    <a:pt x="2132" y="5589"/>
                    <a:pt x="2310" y="5887"/>
                  </a:cubicBezTo>
                  <a:cubicBezTo>
                    <a:pt x="2334" y="6196"/>
                    <a:pt x="2441" y="6482"/>
                    <a:pt x="2584" y="6732"/>
                  </a:cubicBezTo>
                  <a:cubicBezTo>
                    <a:pt x="2429" y="6768"/>
                    <a:pt x="2287" y="6899"/>
                    <a:pt x="2287" y="7077"/>
                  </a:cubicBezTo>
                  <a:lnTo>
                    <a:pt x="2287" y="7923"/>
                  </a:lnTo>
                  <a:cubicBezTo>
                    <a:pt x="2287" y="8089"/>
                    <a:pt x="2191" y="8220"/>
                    <a:pt x="2037" y="8268"/>
                  </a:cubicBezTo>
                  <a:lnTo>
                    <a:pt x="858" y="8625"/>
                  </a:lnTo>
                  <a:cubicBezTo>
                    <a:pt x="346" y="8792"/>
                    <a:pt x="1" y="9244"/>
                    <a:pt x="1" y="9804"/>
                  </a:cubicBezTo>
                  <a:lnTo>
                    <a:pt x="1" y="11137"/>
                  </a:lnTo>
                  <a:cubicBezTo>
                    <a:pt x="1" y="11233"/>
                    <a:pt x="72" y="11304"/>
                    <a:pt x="167" y="11304"/>
                  </a:cubicBezTo>
                  <a:cubicBezTo>
                    <a:pt x="251" y="11304"/>
                    <a:pt x="322" y="11233"/>
                    <a:pt x="322" y="11137"/>
                  </a:cubicBezTo>
                  <a:lnTo>
                    <a:pt x="322" y="9804"/>
                  </a:lnTo>
                  <a:cubicBezTo>
                    <a:pt x="322" y="9399"/>
                    <a:pt x="584" y="9054"/>
                    <a:pt x="953" y="8935"/>
                  </a:cubicBezTo>
                  <a:lnTo>
                    <a:pt x="2025" y="8613"/>
                  </a:lnTo>
                  <a:cubicBezTo>
                    <a:pt x="2322" y="9352"/>
                    <a:pt x="3287" y="9887"/>
                    <a:pt x="4394" y="9887"/>
                  </a:cubicBezTo>
                  <a:cubicBezTo>
                    <a:pt x="4775" y="9887"/>
                    <a:pt x="5168" y="9828"/>
                    <a:pt x="5501" y="9697"/>
                  </a:cubicBezTo>
                  <a:cubicBezTo>
                    <a:pt x="5597" y="9661"/>
                    <a:pt x="5644" y="9578"/>
                    <a:pt x="5608" y="9482"/>
                  </a:cubicBezTo>
                  <a:cubicBezTo>
                    <a:pt x="5590" y="9418"/>
                    <a:pt x="5529" y="9375"/>
                    <a:pt x="5464" y="9375"/>
                  </a:cubicBezTo>
                  <a:cubicBezTo>
                    <a:pt x="5445" y="9375"/>
                    <a:pt x="5425" y="9379"/>
                    <a:pt x="5406" y="9387"/>
                  </a:cubicBezTo>
                  <a:cubicBezTo>
                    <a:pt x="5085" y="9482"/>
                    <a:pt x="4751" y="9554"/>
                    <a:pt x="4394" y="9554"/>
                  </a:cubicBezTo>
                  <a:cubicBezTo>
                    <a:pt x="3870" y="9554"/>
                    <a:pt x="3382" y="9435"/>
                    <a:pt x="2989" y="9197"/>
                  </a:cubicBezTo>
                  <a:cubicBezTo>
                    <a:pt x="2668" y="8994"/>
                    <a:pt x="2429" y="8744"/>
                    <a:pt x="2322" y="8459"/>
                  </a:cubicBezTo>
                  <a:cubicBezTo>
                    <a:pt x="2501" y="8328"/>
                    <a:pt x="2608" y="8125"/>
                    <a:pt x="2608" y="7899"/>
                  </a:cubicBezTo>
                  <a:lnTo>
                    <a:pt x="2608" y="7054"/>
                  </a:lnTo>
                  <a:cubicBezTo>
                    <a:pt x="2608" y="7054"/>
                    <a:pt x="2608" y="7030"/>
                    <a:pt x="2620" y="7030"/>
                  </a:cubicBezTo>
                  <a:lnTo>
                    <a:pt x="2810" y="7030"/>
                  </a:lnTo>
                  <a:cubicBezTo>
                    <a:pt x="3191" y="7470"/>
                    <a:pt x="3763" y="7744"/>
                    <a:pt x="4382" y="7744"/>
                  </a:cubicBezTo>
                  <a:cubicBezTo>
                    <a:pt x="5013" y="7744"/>
                    <a:pt x="5573" y="7482"/>
                    <a:pt x="5966" y="7030"/>
                  </a:cubicBezTo>
                  <a:lnTo>
                    <a:pt x="6156" y="7030"/>
                  </a:lnTo>
                  <a:cubicBezTo>
                    <a:pt x="6156" y="7030"/>
                    <a:pt x="6168" y="7030"/>
                    <a:pt x="6168" y="7054"/>
                  </a:cubicBezTo>
                  <a:lnTo>
                    <a:pt x="6168" y="7899"/>
                  </a:lnTo>
                  <a:cubicBezTo>
                    <a:pt x="6168" y="8125"/>
                    <a:pt x="6275" y="8328"/>
                    <a:pt x="6454" y="8459"/>
                  </a:cubicBezTo>
                  <a:cubicBezTo>
                    <a:pt x="6382" y="8673"/>
                    <a:pt x="6216" y="8875"/>
                    <a:pt x="5989" y="9042"/>
                  </a:cubicBezTo>
                  <a:cubicBezTo>
                    <a:pt x="5918" y="9101"/>
                    <a:pt x="5906" y="9209"/>
                    <a:pt x="5966" y="9280"/>
                  </a:cubicBezTo>
                  <a:cubicBezTo>
                    <a:pt x="5989" y="9328"/>
                    <a:pt x="6037" y="9340"/>
                    <a:pt x="6097" y="9340"/>
                  </a:cubicBezTo>
                  <a:cubicBezTo>
                    <a:pt x="6132" y="9340"/>
                    <a:pt x="6168" y="9328"/>
                    <a:pt x="6204" y="9316"/>
                  </a:cubicBezTo>
                  <a:cubicBezTo>
                    <a:pt x="6466" y="9101"/>
                    <a:pt x="6644" y="8863"/>
                    <a:pt x="6751" y="8601"/>
                  </a:cubicBezTo>
                  <a:lnTo>
                    <a:pt x="7823" y="8923"/>
                  </a:lnTo>
                  <a:cubicBezTo>
                    <a:pt x="8204" y="9042"/>
                    <a:pt x="8454" y="9387"/>
                    <a:pt x="8454" y="9792"/>
                  </a:cubicBezTo>
                  <a:lnTo>
                    <a:pt x="8454" y="11126"/>
                  </a:lnTo>
                  <a:cubicBezTo>
                    <a:pt x="8454" y="11221"/>
                    <a:pt x="8525" y="11292"/>
                    <a:pt x="8621" y="11292"/>
                  </a:cubicBezTo>
                  <a:cubicBezTo>
                    <a:pt x="8704" y="11292"/>
                    <a:pt x="8776" y="11221"/>
                    <a:pt x="8776" y="11126"/>
                  </a:cubicBezTo>
                  <a:lnTo>
                    <a:pt x="8776" y="9792"/>
                  </a:lnTo>
                  <a:cubicBezTo>
                    <a:pt x="8823" y="9280"/>
                    <a:pt x="8478" y="8804"/>
                    <a:pt x="7966" y="8661"/>
                  </a:cubicBezTo>
                  <a:lnTo>
                    <a:pt x="6787" y="8304"/>
                  </a:lnTo>
                  <a:cubicBezTo>
                    <a:pt x="6632" y="8256"/>
                    <a:pt x="6537" y="8101"/>
                    <a:pt x="6537" y="7958"/>
                  </a:cubicBezTo>
                  <a:lnTo>
                    <a:pt x="6537" y="7113"/>
                  </a:lnTo>
                  <a:cubicBezTo>
                    <a:pt x="6537" y="6935"/>
                    <a:pt x="6394" y="6792"/>
                    <a:pt x="6239" y="6768"/>
                  </a:cubicBezTo>
                  <a:cubicBezTo>
                    <a:pt x="6382" y="6518"/>
                    <a:pt x="6490" y="6232"/>
                    <a:pt x="6513" y="5923"/>
                  </a:cubicBezTo>
                  <a:cubicBezTo>
                    <a:pt x="6692" y="5625"/>
                    <a:pt x="6811" y="5303"/>
                    <a:pt x="6859" y="4970"/>
                  </a:cubicBezTo>
                  <a:lnTo>
                    <a:pt x="6966" y="4970"/>
                  </a:lnTo>
                  <a:cubicBezTo>
                    <a:pt x="7287" y="4970"/>
                    <a:pt x="7561" y="4732"/>
                    <a:pt x="7585" y="4410"/>
                  </a:cubicBezTo>
                  <a:cubicBezTo>
                    <a:pt x="7609" y="4232"/>
                    <a:pt x="7549" y="4077"/>
                    <a:pt x="7442" y="3934"/>
                  </a:cubicBezTo>
                  <a:cubicBezTo>
                    <a:pt x="7347" y="3839"/>
                    <a:pt x="7216" y="3779"/>
                    <a:pt x="7085" y="3744"/>
                  </a:cubicBezTo>
                  <a:lnTo>
                    <a:pt x="7216" y="2505"/>
                  </a:lnTo>
                  <a:cubicBezTo>
                    <a:pt x="7275" y="1958"/>
                    <a:pt x="7097" y="1422"/>
                    <a:pt x="6728" y="1005"/>
                  </a:cubicBezTo>
                  <a:cubicBezTo>
                    <a:pt x="6359" y="600"/>
                    <a:pt x="5835" y="362"/>
                    <a:pt x="5287" y="362"/>
                  </a:cubicBezTo>
                  <a:lnTo>
                    <a:pt x="3525" y="362"/>
                  </a:lnTo>
                  <a:cubicBezTo>
                    <a:pt x="2918" y="362"/>
                    <a:pt x="2406" y="243"/>
                    <a:pt x="2227" y="53"/>
                  </a:cubicBezTo>
                  <a:cubicBezTo>
                    <a:pt x="2200" y="16"/>
                    <a:pt x="2159" y="1"/>
                    <a:pt x="2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45"/>
          <p:cNvGrpSpPr/>
          <p:nvPr/>
        </p:nvGrpSpPr>
        <p:grpSpPr>
          <a:xfrm>
            <a:off x="2127009" y="4144042"/>
            <a:ext cx="321471" cy="488402"/>
            <a:chOff x="8054820" y="2416399"/>
            <a:chExt cx="264433" cy="353454"/>
          </a:xfrm>
        </p:grpSpPr>
        <p:sp>
          <p:nvSpPr>
            <p:cNvPr id="1610" name="Google Shape;1610;p45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5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5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5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5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5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6" name="Google Shape;1616;p45"/>
          <p:cNvGrpSpPr/>
          <p:nvPr/>
        </p:nvGrpSpPr>
        <p:grpSpPr>
          <a:xfrm>
            <a:off x="6635009" y="4120167"/>
            <a:ext cx="321471" cy="488402"/>
            <a:chOff x="8054820" y="2416399"/>
            <a:chExt cx="264433" cy="353454"/>
          </a:xfrm>
        </p:grpSpPr>
        <p:sp>
          <p:nvSpPr>
            <p:cNvPr id="1617" name="Google Shape;1617;p45"/>
            <p:cNvSpPr/>
            <p:nvPr/>
          </p:nvSpPr>
          <p:spPr>
            <a:xfrm>
              <a:off x="8148371" y="2538621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5"/>
            <p:cNvSpPr/>
            <p:nvPr/>
          </p:nvSpPr>
          <p:spPr>
            <a:xfrm>
              <a:off x="8214361" y="2538621"/>
              <a:ext cx="10233" cy="15872"/>
            </a:xfrm>
            <a:custGeom>
              <a:avLst/>
              <a:gdLst/>
              <a:ahLst/>
              <a:cxnLst/>
              <a:rect l="l" t="t" r="r" b="b"/>
              <a:pathLst>
                <a:path w="323" h="501" extrusionOk="0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5"/>
            <p:cNvSpPr/>
            <p:nvPr/>
          </p:nvSpPr>
          <p:spPr>
            <a:xfrm>
              <a:off x="8054820" y="2416399"/>
              <a:ext cx="264433" cy="353454"/>
            </a:xfrm>
            <a:custGeom>
              <a:avLst/>
              <a:gdLst/>
              <a:ahLst/>
              <a:cxnLst/>
              <a:rect l="l" t="t" r="r" b="b"/>
              <a:pathLst>
                <a:path w="8347" h="11157" extrusionOk="0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5"/>
            <p:cNvSpPr/>
            <p:nvPr/>
          </p:nvSpPr>
          <p:spPr>
            <a:xfrm>
              <a:off x="8164972" y="2582371"/>
              <a:ext cx="43782" cy="15492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5"/>
            <p:cNvSpPr/>
            <p:nvPr/>
          </p:nvSpPr>
          <p:spPr>
            <a:xfrm>
              <a:off x="8141592" y="2519137"/>
              <a:ext cx="18501" cy="13844"/>
            </a:xfrm>
            <a:custGeom>
              <a:avLst/>
              <a:gdLst/>
              <a:ahLst/>
              <a:cxnLst/>
              <a:rect l="l" t="t" r="r" b="b"/>
              <a:pathLst>
                <a:path w="584" h="437" extrusionOk="0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5"/>
            <p:cNvSpPr/>
            <p:nvPr/>
          </p:nvSpPr>
          <p:spPr>
            <a:xfrm>
              <a:off x="8211731" y="2518409"/>
              <a:ext cx="18881" cy="13812"/>
            </a:xfrm>
            <a:custGeom>
              <a:avLst/>
              <a:gdLst/>
              <a:ahLst/>
              <a:cxnLst/>
              <a:rect l="l" t="t" r="r" b="b"/>
              <a:pathLst>
                <a:path w="596" h="436" extrusionOk="0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3" name="Google Shape;1623;p45"/>
          <p:cNvSpPr/>
          <p:nvPr/>
        </p:nvSpPr>
        <p:spPr>
          <a:xfrm rot="1189258">
            <a:off x="2396960" y="3371996"/>
            <a:ext cx="720320" cy="19859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45"/>
          <p:cNvSpPr/>
          <p:nvPr/>
        </p:nvSpPr>
        <p:spPr>
          <a:xfrm rot="-367776">
            <a:off x="2180760" y="3816144"/>
            <a:ext cx="720318" cy="198599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45"/>
          <p:cNvSpPr/>
          <p:nvPr/>
        </p:nvSpPr>
        <p:spPr>
          <a:xfrm rot="-2201793">
            <a:off x="2488985" y="4196145"/>
            <a:ext cx="720320" cy="19859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45"/>
          <p:cNvSpPr/>
          <p:nvPr/>
        </p:nvSpPr>
        <p:spPr>
          <a:xfrm rot="1954798">
            <a:off x="5917885" y="3917871"/>
            <a:ext cx="720318" cy="198596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45"/>
          <p:cNvSpPr/>
          <p:nvPr/>
        </p:nvSpPr>
        <p:spPr>
          <a:xfrm>
            <a:off x="6130560" y="3536495"/>
            <a:ext cx="720322" cy="198600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45"/>
          <p:cNvSpPr/>
          <p:nvPr/>
        </p:nvSpPr>
        <p:spPr>
          <a:xfrm rot="-1554391">
            <a:off x="5991860" y="3186072"/>
            <a:ext cx="720319" cy="198599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9" name="Google Shape;1629;p45"/>
          <p:cNvCxnSpPr/>
          <p:nvPr/>
        </p:nvCxnSpPr>
        <p:spPr>
          <a:xfrm>
            <a:off x="782700" y="1136125"/>
            <a:ext cx="5616000" cy="93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rypto Mining Project Proposal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4581EB"/>
      </a:lt2>
      <a:accent1>
        <a:srgbClr val="F5C434"/>
      </a:accent1>
      <a:accent2>
        <a:srgbClr val="E69138"/>
      </a:accent2>
      <a:accent3>
        <a:srgbClr val="FEEC4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941</Words>
  <Application>Microsoft Office PowerPoint</Application>
  <PresentationFormat>On-screen Show (16:9)</PresentationFormat>
  <Paragraphs>167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Unna</vt:lpstr>
      <vt:lpstr>Russo One</vt:lpstr>
      <vt:lpstr>Catamaran</vt:lpstr>
      <vt:lpstr>Catamaran SemiBold</vt:lpstr>
      <vt:lpstr>Arial</vt:lpstr>
      <vt:lpstr>Titillium Web</vt:lpstr>
      <vt:lpstr>Catamaran Medium</vt:lpstr>
      <vt:lpstr>Raleway Medium</vt:lpstr>
      <vt:lpstr>Crypto Mining Project Proposal by Slidesgo</vt:lpstr>
      <vt:lpstr>Bitcoin Trading Which networks are trustworthy?</vt:lpstr>
      <vt:lpstr>05</vt:lpstr>
      <vt:lpstr>Centralized</vt:lpstr>
      <vt:lpstr>Understanding Trust within the Blockchain</vt:lpstr>
      <vt:lpstr>Our Dataset</vt:lpstr>
      <vt:lpstr>Network Visualization</vt:lpstr>
      <vt:lpstr>Exploratory Data Analysis</vt:lpstr>
      <vt:lpstr>Distribution of Ratings : Entire Network</vt:lpstr>
      <vt:lpstr>Goodness and Fairness</vt:lpstr>
      <vt:lpstr>Results</vt:lpstr>
      <vt:lpstr>Distribution of Fraudsters’ Ratings</vt:lpstr>
      <vt:lpstr>Fraud Analysis</vt:lpstr>
      <vt:lpstr>A closer look at Node 1383</vt:lpstr>
      <vt:lpstr>Node 1383 Over Time</vt:lpstr>
      <vt:lpstr>Overall Time Trend</vt:lpstr>
      <vt:lpstr>Node 2017 Over Time</vt:lpstr>
      <vt:lpstr>Assortativity</vt:lpstr>
      <vt:lpstr>Node 2017 Network</vt:lpstr>
      <vt:lpstr>A closer look at Node 35</vt:lpstr>
      <vt:lpstr>Node 35 Over Time</vt:lpstr>
      <vt:lpstr>Overall Time Trend</vt:lpstr>
      <vt:lpstr>Time Trends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Trading Which networks are trustworthy?</dc:title>
  <cp:lastModifiedBy>Amey Ghate</cp:lastModifiedBy>
  <cp:revision>3</cp:revision>
  <dcterms:modified xsi:type="dcterms:W3CDTF">2024-02-24T05:52:10Z</dcterms:modified>
</cp:coreProperties>
</file>